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319" r:id="rId2"/>
    <p:sldId id="257" r:id="rId3"/>
    <p:sldId id="315" r:id="rId4"/>
    <p:sldId id="314" r:id="rId5"/>
    <p:sldId id="313" r:id="rId6"/>
    <p:sldId id="301" r:id="rId7"/>
    <p:sldId id="331" r:id="rId8"/>
    <p:sldId id="332" r:id="rId9"/>
    <p:sldId id="342" r:id="rId10"/>
    <p:sldId id="333" r:id="rId11"/>
    <p:sldId id="311" r:id="rId12"/>
    <p:sldId id="353" r:id="rId13"/>
    <p:sldId id="354" r:id="rId14"/>
    <p:sldId id="283" r:id="rId15"/>
    <p:sldId id="266" r:id="rId16"/>
    <p:sldId id="334" r:id="rId17"/>
    <p:sldId id="335" r:id="rId18"/>
    <p:sldId id="343" r:id="rId19"/>
    <p:sldId id="264" r:id="rId20"/>
    <p:sldId id="360" r:id="rId21"/>
    <p:sldId id="276" r:id="rId22"/>
    <p:sldId id="361" r:id="rId23"/>
    <p:sldId id="362" r:id="rId24"/>
    <p:sldId id="344" r:id="rId25"/>
    <p:sldId id="275" r:id="rId26"/>
    <p:sldId id="274" r:id="rId27"/>
    <p:sldId id="358" r:id="rId28"/>
    <p:sldId id="336" r:id="rId29"/>
    <p:sldId id="337" r:id="rId30"/>
    <p:sldId id="355" r:id="rId31"/>
    <p:sldId id="338" r:id="rId32"/>
    <p:sldId id="340" r:id="rId33"/>
    <p:sldId id="341" r:id="rId34"/>
    <p:sldId id="387"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7" r:id="rId48"/>
    <p:sldId id="378" r:id="rId49"/>
    <p:sldId id="379" r:id="rId50"/>
    <p:sldId id="380" r:id="rId51"/>
    <p:sldId id="382" r:id="rId52"/>
    <p:sldId id="381" r:id="rId53"/>
    <p:sldId id="383" r:id="rId54"/>
    <p:sldId id="384" r:id="rId55"/>
    <p:sldId id="345" r:id="rId56"/>
    <p:sldId id="272" r:id="rId57"/>
    <p:sldId id="346" r:id="rId58"/>
    <p:sldId id="347" r:id="rId59"/>
    <p:sldId id="359" r:id="rId60"/>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79080" autoAdjust="0"/>
  </p:normalViewPr>
  <p:slideViewPr>
    <p:cSldViewPr>
      <p:cViewPr varScale="1">
        <p:scale>
          <a:sx n="87" d="100"/>
          <a:sy n="87" d="100"/>
        </p:scale>
        <p:origin x="21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97A02B-E83F-4248-910A-00D364586FA4}" type="doc">
      <dgm:prSet loTypeId="urn:microsoft.com/office/officeart/2005/8/layout/process1" loCatId="process" qsTypeId="urn:microsoft.com/office/officeart/2005/8/quickstyle/simple2" qsCatId="simple" csTypeId="urn:microsoft.com/office/officeart/2005/8/colors/accent2_2" csCatId="accent2" phldr="1"/>
      <dgm:spPr/>
    </dgm:pt>
    <dgm:pt modelId="{1DDD9922-D47B-44BD-9AB2-2A21278CFE2B}">
      <dgm:prSet phldrT="[Text]"/>
      <dgm:spPr/>
      <dgm:t>
        <a:bodyPr/>
        <a:lstStyle/>
        <a:p>
          <a:r>
            <a:rPr lang="de-DE" dirty="0" smtClean="0"/>
            <a:t>Konfigurationsdatei</a:t>
          </a:r>
          <a:endParaRPr lang="de-DE" dirty="0"/>
        </a:p>
      </dgm:t>
    </dgm:pt>
    <dgm:pt modelId="{41C7F6E9-1527-4B67-9AF9-CB27042B73D5}" type="parTrans" cxnId="{259C9C3C-9D2F-478B-8A7D-97D5CDF5A15E}">
      <dgm:prSet/>
      <dgm:spPr/>
      <dgm:t>
        <a:bodyPr/>
        <a:lstStyle/>
        <a:p>
          <a:endParaRPr lang="de-DE"/>
        </a:p>
      </dgm:t>
    </dgm:pt>
    <dgm:pt modelId="{C25D3736-E83C-4F50-A64E-90B49A64B7BE}" type="sibTrans" cxnId="{259C9C3C-9D2F-478B-8A7D-97D5CDF5A15E}">
      <dgm:prSet/>
      <dgm:spPr/>
      <dgm:t>
        <a:bodyPr/>
        <a:lstStyle/>
        <a:p>
          <a:endParaRPr lang="de-DE"/>
        </a:p>
      </dgm:t>
    </dgm:pt>
    <dgm:pt modelId="{16FFC9F4-3114-46A6-A951-2ABCC06B75CD}">
      <dgm:prSet phldrT="[Text]"/>
      <dgm:spPr/>
      <dgm:t>
        <a:bodyPr/>
        <a:lstStyle/>
        <a:p>
          <a:r>
            <a:rPr lang="de-DE" dirty="0" smtClean="0"/>
            <a:t>Einrichtungsprofil</a:t>
          </a:r>
          <a:endParaRPr lang="de-DE" dirty="0"/>
        </a:p>
      </dgm:t>
    </dgm:pt>
    <dgm:pt modelId="{846F49B7-86A6-44F5-AD74-672B71607D13}" type="parTrans" cxnId="{5B31C1A4-15A4-4D84-B251-8021BC2D51FB}">
      <dgm:prSet/>
      <dgm:spPr/>
      <dgm:t>
        <a:bodyPr/>
        <a:lstStyle/>
        <a:p>
          <a:endParaRPr lang="de-DE"/>
        </a:p>
      </dgm:t>
    </dgm:pt>
    <dgm:pt modelId="{3FA2279E-9A7A-4FCB-8545-8B35D3216A10}" type="sibTrans" cxnId="{5B31C1A4-15A4-4D84-B251-8021BC2D51FB}">
      <dgm:prSet/>
      <dgm:spPr/>
      <dgm:t>
        <a:bodyPr/>
        <a:lstStyle/>
        <a:p>
          <a:endParaRPr lang="de-DE"/>
        </a:p>
      </dgm:t>
    </dgm:pt>
    <dgm:pt modelId="{6B714A3D-2B34-4EC3-945B-DAA71B8B0004}">
      <dgm:prSet phldrT="[Text]"/>
      <dgm:spPr/>
      <dgm:t>
        <a:bodyPr/>
        <a:lstStyle/>
        <a:p>
          <a:r>
            <a:rPr lang="de-DE" dirty="0" smtClean="0"/>
            <a:t>Abteilungsprofil</a:t>
          </a:r>
          <a:endParaRPr lang="de-DE" dirty="0"/>
        </a:p>
      </dgm:t>
    </dgm:pt>
    <dgm:pt modelId="{8B7F3DD1-8210-4D97-A4F1-104D40E922C1}" type="parTrans" cxnId="{B6165648-569A-47F0-92C7-B357C85C82D7}">
      <dgm:prSet/>
      <dgm:spPr/>
      <dgm:t>
        <a:bodyPr/>
        <a:lstStyle/>
        <a:p>
          <a:endParaRPr lang="de-DE"/>
        </a:p>
      </dgm:t>
    </dgm:pt>
    <dgm:pt modelId="{99E5782B-3ABE-4AF4-8F8E-4F971C924132}" type="sibTrans" cxnId="{B6165648-569A-47F0-92C7-B357C85C82D7}">
      <dgm:prSet/>
      <dgm:spPr/>
      <dgm:t>
        <a:bodyPr/>
        <a:lstStyle/>
        <a:p>
          <a:endParaRPr lang="de-DE"/>
        </a:p>
      </dgm:t>
    </dgm:pt>
    <dgm:pt modelId="{3E46F9DE-2009-413F-AECD-2D0C73AFD78E}">
      <dgm:prSet phldrT="[Text]"/>
      <dgm:spPr/>
      <dgm:t>
        <a:bodyPr/>
        <a:lstStyle/>
        <a:p>
          <a:r>
            <a:rPr lang="de-DE" dirty="0" smtClean="0"/>
            <a:t>Anwender</a:t>
          </a:r>
          <a:endParaRPr lang="de-DE" dirty="0"/>
        </a:p>
      </dgm:t>
    </dgm:pt>
    <dgm:pt modelId="{BDF87F83-6283-40E0-9582-87DD5D4C205F}" type="parTrans" cxnId="{84717C6D-61A5-4CB0-95C6-3BC72FC6C034}">
      <dgm:prSet/>
      <dgm:spPr/>
      <dgm:t>
        <a:bodyPr/>
        <a:lstStyle/>
        <a:p>
          <a:endParaRPr lang="de-DE"/>
        </a:p>
      </dgm:t>
    </dgm:pt>
    <dgm:pt modelId="{DDD62E77-0F4B-45AB-845D-ACF7637683B4}" type="sibTrans" cxnId="{84717C6D-61A5-4CB0-95C6-3BC72FC6C034}">
      <dgm:prSet/>
      <dgm:spPr/>
      <dgm:t>
        <a:bodyPr/>
        <a:lstStyle/>
        <a:p>
          <a:endParaRPr lang="de-DE"/>
        </a:p>
      </dgm:t>
    </dgm:pt>
    <dgm:pt modelId="{A68AD688-D170-4018-BFF6-2F0ABB4C168A}" type="pres">
      <dgm:prSet presAssocID="{3797A02B-E83F-4248-910A-00D364586FA4}" presName="Name0" presStyleCnt="0">
        <dgm:presLayoutVars>
          <dgm:dir/>
          <dgm:resizeHandles val="exact"/>
        </dgm:presLayoutVars>
      </dgm:prSet>
      <dgm:spPr/>
    </dgm:pt>
    <dgm:pt modelId="{B09E8A5F-B03F-4661-9727-DDA36D5F3BB7}" type="pres">
      <dgm:prSet presAssocID="{1DDD9922-D47B-44BD-9AB2-2A21278CFE2B}" presName="node" presStyleLbl="node1" presStyleIdx="0" presStyleCnt="4" custScaleY="45619" custLinFactNeighborX="2187" custLinFactNeighborY="1381">
        <dgm:presLayoutVars>
          <dgm:bulletEnabled val="1"/>
        </dgm:presLayoutVars>
      </dgm:prSet>
      <dgm:spPr/>
      <dgm:t>
        <a:bodyPr/>
        <a:lstStyle/>
        <a:p>
          <a:endParaRPr lang="de-DE"/>
        </a:p>
      </dgm:t>
    </dgm:pt>
    <dgm:pt modelId="{F1AB260A-BC4F-4FFF-BEFE-3AF4247E4CFC}" type="pres">
      <dgm:prSet presAssocID="{C25D3736-E83C-4F50-A64E-90B49A64B7BE}" presName="sibTrans" presStyleLbl="sibTrans2D1" presStyleIdx="0" presStyleCnt="3"/>
      <dgm:spPr/>
      <dgm:t>
        <a:bodyPr/>
        <a:lstStyle/>
        <a:p>
          <a:endParaRPr lang="de-DE"/>
        </a:p>
      </dgm:t>
    </dgm:pt>
    <dgm:pt modelId="{8C162944-30AE-4A76-9C7E-BBA2C2B89F38}" type="pres">
      <dgm:prSet presAssocID="{C25D3736-E83C-4F50-A64E-90B49A64B7BE}" presName="connectorText" presStyleLbl="sibTrans2D1" presStyleIdx="0" presStyleCnt="3"/>
      <dgm:spPr/>
      <dgm:t>
        <a:bodyPr/>
        <a:lstStyle/>
        <a:p>
          <a:endParaRPr lang="de-DE"/>
        </a:p>
      </dgm:t>
    </dgm:pt>
    <dgm:pt modelId="{605A3B1C-FF15-4CB4-8958-47FF80A99641}" type="pres">
      <dgm:prSet presAssocID="{16FFC9F4-3114-46A6-A951-2ABCC06B75CD}" presName="node" presStyleLbl="node1" presStyleIdx="1" presStyleCnt="4" custScaleY="41928">
        <dgm:presLayoutVars>
          <dgm:bulletEnabled val="1"/>
        </dgm:presLayoutVars>
      </dgm:prSet>
      <dgm:spPr/>
      <dgm:t>
        <a:bodyPr/>
        <a:lstStyle/>
        <a:p>
          <a:endParaRPr lang="de-DE"/>
        </a:p>
      </dgm:t>
    </dgm:pt>
    <dgm:pt modelId="{664867DA-5F13-41DC-BB39-5631F70C6B99}" type="pres">
      <dgm:prSet presAssocID="{3FA2279E-9A7A-4FCB-8545-8B35D3216A10}" presName="sibTrans" presStyleLbl="sibTrans2D1" presStyleIdx="1" presStyleCnt="3"/>
      <dgm:spPr/>
      <dgm:t>
        <a:bodyPr/>
        <a:lstStyle/>
        <a:p>
          <a:endParaRPr lang="de-DE"/>
        </a:p>
      </dgm:t>
    </dgm:pt>
    <dgm:pt modelId="{E11264E7-4A78-4574-AEA8-5D0B905A637E}" type="pres">
      <dgm:prSet presAssocID="{3FA2279E-9A7A-4FCB-8545-8B35D3216A10}" presName="connectorText" presStyleLbl="sibTrans2D1" presStyleIdx="1" presStyleCnt="3"/>
      <dgm:spPr/>
      <dgm:t>
        <a:bodyPr/>
        <a:lstStyle/>
        <a:p>
          <a:endParaRPr lang="de-DE"/>
        </a:p>
      </dgm:t>
    </dgm:pt>
    <dgm:pt modelId="{A757E8F5-F1EC-45F8-B343-0C10C382C682}" type="pres">
      <dgm:prSet presAssocID="{6B714A3D-2B34-4EC3-945B-DAA71B8B0004}" presName="node" presStyleLbl="node1" presStyleIdx="2" presStyleCnt="4" custScaleY="48459">
        <dgm:presLayoutVars>
          <dgm:bulletEnabled val="1"/>
        </dgm:presLayoutVars>
      </dgm:prSet>
      <dgm:spPr/>
      <dgm:t>
        <a:bodyPr/>
        <a:lstStyle/>
        <a:p>
          <a:endParaRPr lang="de-DE"/>
        </a:p>
      </dgm:t>
    </dgm:pt>
    <dgm:pt modelId="{AAAD966D-B3FB-448C-92C3-91D2311A20F5}" type="pres">
      <dgm:prSet presAssocID="{99E5782B-3ABE-4AF4-8F8E-4F971C924132}" presName="sibTrans" presStyleLbl="sibTrans2D1" presStyleIdx="2" presStyleCnt="3"/>
      <dgm:spPr/>
      <dgm:t>
        <a:bodyPr/>
        <a:lstStyle/>
        <a:p>
          <a:endParaRPr lang="de-DE"/>
        </a:p>
      </dgm:t>
    </dgm:pt>
    <dgm:pt modelId="{556C60A0-6468-47F9-BB03-9156973D9B82}" type="pres">
      <dgm:prSet presAssocID="{99E5782B-3ABE-4AF4-8F8E-4F971C924132}" presName="connectorText" presStyleLbl="sibTrans2D1" presStyleIdx="2" presStyleCnt="3"/>
      <dgm:spPr/>
      <dgm:t>
        <a:bodyPr/>
        <a:lstStyle/>
        <a:p>
          <a:endParaRPr lang="de-DE"/>
        </a:p>
      </dgm:t>
    </dgm:pt>
    <dgm:pt modelId="{8372143B-AD1C-4393-A2F8-B5E04757848D}" type="pres">
      <dgm:prSet presAssocID="{3E46F9DE-2009-413F-AECD-2D0C73AFD78E}" presName="node" presStyleLbl="node1" presStyleIdx="3" presStyleCnt="4" custScaleY="48380">
        <dgm:presLayoutVars>
          <dgm:bulletEnabled val="1"/>
        </dgm:presLayoutVars>
      </dgm:prSet>
      <dgm:spPr/>
      <dgm:t>
        <a:bodyPr/>
        <a:lstStyle/>
        <a:p>
          <a:endParaRPr lang="de-DE"/>
        </a:p>
      </dgm:t>
    </dgm:pt>
  </dgm:ptLst>
  <dgm:cxnLst>
    <dgm:cxn modelId="{B6165648-569A-47F0-92C7-B357C85C82D7}" srcId="{3797A02B-E83F-4248-910A-00D364586FA4}" destId="{6B714A3D-2B34-4EC3-945B-DAA71B8B0004}" srcOrd="2" destOrd="0" parTransId="{8B7F3DD1-8210-4D97-A4F1-104D40E922C1}" sibTransId="{99E5782B-3ABE-4AF4-8F8E-4F971C924132}"/>
    <dgm:cxn modelId="{84717C6D-61A5-4CB0-95C6-3BC72FC6C034}" srcId="{3797A02B-E83F-4248-910A-00D364586FA4}" destId="{3E46F9DE-2009-413F-AECD-2D0C73AFD78E}" srcOrd="3" destOrd="0" parTransId="{BDF87F83-6283-40E0-9582-87DD5D4C205F}" sibTransId="{DDD62E77-0F4B-45AB-845D-ACF7637683B4}"/>
    <dgm:cxn modelId="{259C9C3C-9D2F-478B-8A7D-97D5CDF5A15E}" srcId="{3797A02B-E83F-4248-910A-00D364586FA4}" destId="{1DDD9922-D47B-44BD-9AB2-2A21278CFE2B}" srcOrd="0" destOrd="0" parTransId="{41C7F6E9-1527-4B67-9AF9-CB27042B73D5}" sibTransId="{C25D3736-E83C-4F50-A64E-90B49A64B7BE}"/>
    <dgm:cxn modelId="{DCB039D0-5427-444E-AEEB-9E3547A2D4D9}" type="presOf" srcId="{3FA2279E-9A7A-4FCB-8545-8B35D3216A10}" destId="{E11264E7-4A78-4574-AEA8-5D0B905A637E}" srcOrd="1" destOrd="0" presId="urn:microsoft.com/office/officeart/2005/8/layout/process1"/>
    <dgm:cxn modelId="{41F9F6F1-3BF3-40F5-B5D7-BC62A2D4273B}" type="presOf" srcId="{3797A02B-E83F-4248-910A-00D364586FA4}" destId="{A68AD688-D170-4018-BFF6-2F0ABB4C168A}" srcOrd="0" destOrd="0" presId="urn:microsoft.com/office/officeart/2005/8/layout/process1"/>
    <dgm:cxn modelId="{E5A3D2F9-3BC1-43CC-90E9-BB6A63D26B89}" type="presOf" srcId="{99E5782B-3ABE-4AF4-8F8E-4F971C924132}" destId="{556C60A0-6468-47F9-BB03-9156973D9B82}" srcOrd="1" destOrd="0" presId="urn:microsoft.com/office/officeart/2005/8/layout/process1"/>
    <dgm:cxn modelId="{67F9B292-42E8-4D1E-811E-0F46233DE256}" type="presOf" srcId="{1DDD9922-D47B-44BD-9AB2-2A21278CFE2B}" destId="{B09E8A5F-B03F-4661-9727-DDA36D5F3BB7}" srcOrd="0" destOrd="0" presId="urn:microsoft.com/office/officeart/2005/8/layout/process1"/>
    <dgm:cxn modelId="{DCF2C1ED-7BE8-457B-B07A-4394348AB0E9}" type="presOf" srcId="{C25D3736-E83C-4F50-A64E-90B49A64B7BE}" destId="{8C162944-30AE-4A76-9C7E-BBA2C2B89F38}" srcOrd="1" destOrd="0" presId="urn:microsoft.com/office/officeart/2005/8/layout/process1"/>
    <dgm:cxn modelId="{5B31C1A4-15A4-4D84-B251-8021BC2D51FB}" srcId="{3797A02B-E83F-4248-910A-00D364586FA4}" destId="{16FFC9F4-3114-46A6-A951-2ABCC06B75CD}" srcOrd="1" destOrd="0" parTransId="{846F49B7-86A6-44F5-AD74-672B71607D13}" sibTransId="{3FA2279E-9A7A-4FCB-8545-8B35D3216A10}"/>
    <dgm:cxn modelId="{E50052AE-8A6D-41EC-91B9-224F7C350599}" type="presOf" srcId="{16FFC9F4-3114-46A6-A951-2ABCC06B75CD}" destId="{605A3B1C-FF15-4CB4-8958-47FF80A99641}" srcOrd="0" destOrd="0" presId="urn:microsoft.com/office/officeart/2005/8/layout/process1"/>
    <dgm:cxn modelId="{B6A78DF5-CEA0-46B6-B5F3-D2723C0E0627}" type="presOf" srcId="{6B714A3D-2B34-4EC3-945B-DAA71B8B0004}" destId="{A757E8F5-F1EC-45F8-B343-0C10C382C682}" srcOrd="0" destOrd="0" presId="urn:microsoft.com/office/officeart/2005/8/layout/process1"/>
    <dgm:cxn modelId="{52FF086F-8A84-4DC6-A398-B9DEDEB89EE7}" type="presOf" srcId="{C25D3736-E83C-4F50-A64E-90B49A64B7BE}" destId="{F1AB260A-BC4F-4FFF-BEFE-3AF4247E4CFC}" srcOrd="0" destOrd="0" presId="urn:microsoft.com/office/officeart/2005/8/layout/process1"/>
    <dgm:cxn modelId="{8E55ACD8-D210-48E2-B083-F74C5C99CA03}" type="presOf" srcId="{3FA2279E-9A7A-4FCB-8545-8B35D3216A10}" destId="{664867DA-5F13-41DC-BB39-5631F70C6B99}" srcOrd="0" destOrd="0" presId="urn:microsoft.com/office/officeart/2005/8/layout/process1"/>
    <dgm:cxn modelId="{6A1716E9-2B9B-4A99-9413-CD460161D507}" type="presOf" srcId="{99E5782B-3ABE-4AF4-8F8E-4F971C924132}" destId="{AAAD966D-B3FB-448C-92C3-91D2311A20F5}" srcOrd="0" destOrd="0" presId="urn:microsoft.com/office/officeart/2005/8/layout/process1"/>
    <dgm:cxn modelId="{ECDEEE0B-D321-44C5-988E-471E2BBD00C0}" type="presOf" srcId="{3E46F9DE-2009-413F-AECD-2D0C73AFD78E}" destId="{8372143B-AD1C-4393-A2F8-B5E04757848D}" srcOrd="0" destOrd="0" presId="urn:microsoft.com/office/officeart/2005/8/layout/process1"/>
    <dgm:cxn modelId="{4C174FBA-874A-4A46-9AA8-5B3F4CB61600}" type="presParOf" srcId="{A68AD688-D170-4018-BFF6-2F0ABB4C168A}" destId="{B09E8A5F-B03F-4661-9727-DDA36D5F3BB7}" srcOrd="0" destOrd="0" presId="urn:microsoft.com/office/officeart/2005/8/layout/process1"/>
    <dgm:cxn modelId="{CD0CEE99-467E-454A-A2BF-285586A9E14F}" type="presParOf" srcId="{A68AD688-D170-4018-BFF6-2F0ABB4C168A}" destId="{F1AB260A-BC4F-4FFF-BEFE-3AF4247E4CFC}" srcOrd="1" destOrd="0" presId="urn:microsoft.com/office/officeart/2005/8/layout/process1"/>
    <dgm:cxn modelId="{0A6220CE-A311-4D0B-BF81-796677CC6CB4}" type="presParOf" srcId="{F1AB260A-BC4F-4FFF-BEFE-3AF4247E4CFC}" destId="{8C162944-30AE-4A76-9C7E-BBA2C2B89F38}" srcOrd="0" destOrd="0" presId="urn:microsoft.com/office/officeart/2005/8/layout/process1"/>
    <dgm:cxn modelId="{25EFD3F8-22D9-4779-9D1F-7A6BD1397099}" type="presParOf" srcId="{A68AD688-D170-4018-BFF6-2F0ABB4C168A}" destId="{605A3B1C-FF15-4CB4-8958-47FF80A99641}" srcOrd="2" destOrd="0" presId="urn:microsoft.com/office/officeart/2005/8/layout/process1"/>
    <dgm:cxn modelId="{ACFB946A-20B9-40D4-9D17-784E71A01EE7}" type="presParOf" srcId="{A68AD688-D170-4018-BFF6-2F0ABB4C168A}" destId="{664867DA-5F13-41DC-BB39-5631F70C6B99}" srcOrd="3" destOrd="0" presId="urn:microsoft.com/office/officeart/2005/8/layout/process1"/>
    <dgm:cxn modelId="{77622C98-6CB4-4205-96F4-8F101EC8CFC8}" type="presParOf" srcId="{664867DA-5F13-41DC-BB39-5631F70C6B99}" destId="{E11264E7-4A78-4574-AEA8-5D0B905A637E}" srcOrd="0" destOrd="0" presId="urn:microsoft.com/office/officeart/2005/8/layout/process1"/>
    <dgm:cxn modelId="{EE011AC0-A70F-455C-A368-16E57BC98731}" type="presParOf" srcId="{A68AD688-D170-4018-BFF6-2F0ABB4C168A}" destId="{A757E8F5-F1EC-45F8-B343-0C10C382C682}" srcOrd="4" destOrd="0" presId="urn:microsoft.com/office/officeart/2005/8/layout/process1"/>
    <dgm:cxn modelId="{C5B19050-4C11-45DD-854F-41BAC8ECC0AC}" type="presParOf" srcId="{A68AD688-D170-4018-BFF6-2F0ABB4C168A}" destId="{AAAD966D-B3FB-448C-92C3-91D2311A20F5}" srcOrd="5" destOrd="0" presId="urn:microsoft.com/office/officeart/2005/8/layout/process1"/>
    <dgm:cxn modelId="{883861FA-5E16-4014-98F6-2F6BA3D42150}" type="presParOf" srcId="{AAAD966D-B3FB-448C-92C3-91D2311A20F5}" destId="{556C60A0-6468-47F9-BB03-9156973D9B82}" srcOrd="0" destOrd="0" presId="urn:microsoft.com/office/officeart/2005/8/layout/process1"/>
    <dgm:cxn modelId="{41FA2FF5-8383-4428-8725-2DE05C2552C5}" type="presParOf" srcId="{A68AD688-D170-4018-BFF6-2F0ABB4C168A}" destId="{8372143B-AD1C-4393-A2F8-B5E04757848D}"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E8A5F-B03F-4661-9727-DDA36D5F3BB7}">
      <dsp:nvSpPr>
        <dsp:cNvPr id="0" name=""/>
        <dsp:cNvSpPr/>
      </dsp:nvSpPr>
      <dsp:spPr>
        <a:xfrm>
          <a:off x="16972" y="524055"/>
          <a:ext cx="1538018" cy="420977"/>
        </a:xfrm>
        <a:prstGeom prst="roundRect">
          <a:avLst>
            <a:gd name="adj" fmla="val 10000"/>
          </a:avLst>
        </a:prstGeom>
        <a:solidFill>
          <a:schemeClr val="accent2">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smtClean="0"/>
            <a:t>Konfigurationsdatei</a:t>
          </a:r>
          <a:endParaRPr lang="de-DE" sz="1300" kern="1200" dirty="0"/>
        </a:p>
      </dsp:txBody>
      <dsp:txXfrm>
        <a:off x="29302" y="536385"/>
        <a:ext cx="1513358" cy="396317"/>
      </dsp:txXfrm>
    </dsp:sp>
    <dsp:sp modelId="{F1AB260A-BC4F-4FFF-BEFE-3AF4247E4CFC}">
      <dsp:nvSpPr>
        <dsp:cNvPr id="0" name=""/>
        <dsp:cNvSpPr/>
      </dsp:nvSpPr>
      <dsp:spPr>
        <a:xfrm rot="21579526">
          <a:off x="1705426" y="537403"/>
          <a:ext cx="318934" cy="38142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a:off x="1705427" y="613974"/>
        <a:ext cx="223254" cy="228856"/>
      </dsp:txXfrm>
    </dsp:sp>
    <dsp:sp modelId="{605A3B1C-FF15-4CB4-8958-47FF80A99641}">
      <dsp:nvSpPr>
        <dsp:cNvPr id="0" name=""/>
        <dsp:cNvSpPr/>
      </dsp:nvSpPr>
      <dsp:spPr>
        <a:xfrm>
          <a:off x="2156743" y="528341"/>
          <a:ext cx="1538018" cy="386916"/>
        </a:xfrm>
        <a:prstGeom prst="roundRect">
          <a:avLst>
            <a:gd name="adj" fmla="val 10000"/>
          </a:avLst>
        </a:prstGeom>
        <a:solidFill>
          <a:schemeClr val="accent2">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smtClean="0"/>
            <a:t>Einrichtungsprofil</a:t>
          </a:r>
          <a:endParaRPr lang="de-DE" sz="1300" kern="1200" dirty="0"/>
        </a:p>
      </dsp:txBody>
      <dsp:txXfrm>
        <a:off x="2168075" y="539673"/>
        <a:ext cx="1515354" cy="364252"/>
      </dsp:txXfrm>
    </dsp:sp>
    <dsp:sp modelId="{664867DA-5F13-41DC-BB39-5631F70C6B99}">
      <dsp:nvSpPr>
        <dsp:cNvPr id="0" name=""/>
        <dsp:cNvSpPr/>
      </dsp:nvSpPr>
      <dsp:spPr>
        <a:xfrm>
          <a:off x="3848563" y="531085"/>
          <a:ext cx="326059" cy="38142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a:off x="3848563" y="607371"/>
        <a:ext cx="228241" cy="228856"/>
      </dsp:txXfrm>
    </dsp:sp>
    <dsp:sp modelId="{A757E8F5-F1EC-45F8-B343-0C10C382C682}">
      <dsp:nvSpPr>
        <dsp:cNvPr id="0" name=""/>
        <dsp:cNvSpPr/>
      </dsp:nvSpPr>
      <dsp:spPr>
        <a:xfrm>
          <a:off x="4309969" y="498207"/>
          <a:ext cx="1538018" cy="447184"/>
        </a:xfrm>
        <a:prstGeom prst="roundRect">
          <a:avLst>
            <a:gd name="adj" fmla="val 10000"/>
          </a:avLst>
        </a:prstGeom>
        <a:solidFill>
          <a:schemeClr val="accent2">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smtClean="0"/>
            <a:t>Abteilungsprofil</a:t>
          </a:r>
          <a:endParaRPr lang="de-DE" sz="1300" kern="1200" dirty="0"/>
        </a:p>
      </dsp:txBody>
      <dsp:txXfrm>
        <a:off x="4323067" y="511305"/>
        <a:ext cx="1511822" cy="420988"/>
      </dsp:txXfrm>
    </dsp:sp>
    <dsp:sp modelId="{AAAD966D-B3FB-448C-92C3-91D2311A20F5}">
      <dsp:nvSpPr>
        <dsp:cNvPr id="0" name=""/>
        <dsp:cNvSpPr/>
      </dsp:nvSpPr>
      <dsp:spPr>
        <a:xfrm>
          <a:off x="6001789" y="531085"/>
          <a:ext cx="326059" cy="38142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a:off x="6001789" y="607371"/>
        <a:ext cx="228241" cy="228856"/>
      </dsp:txXfrm>
    </dsp:sp>
    <dsp:sp modelId="{8372143B-AD1C-4393-A2F8-B5E04757848D}">
      <dsp:nvSpPr>
        <dsp:cNvPr id="0" name=""/>
        <dsp:cNvSpPr/>
      </dsp:nvSpPr>
      <dsp:spPr>
        <a:xfrm>
          <a:off x="6463194" y="498572"/>
          <a:ext cx="1538018" cy="446455"/>
        </a:xfrm>
        <a:prstGeom prst="roundRect">
          <a:avLst>
            <a:gd name="adj" fmla="val 10000"/>
          </a:avLst>
        </a:prstGeom>
        <a:solidFill>
          <a:schemeClr val="accent2">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smtClean="0"/>
            <a:t>Anwender</a:t>
          </a:r>
          <a:endParaRPr lang="de-DE" sz="1300" kern="1200" dirty="0"/>
        </a:p>
      </dsp:txBody>
      <dsp:txXfrm>
        <a:off x="6476270" y="511648"/>
        <a:ext cx="1511866" cy="4203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46400" cy="49688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9" y="2"/>
            <a:ext cx="2946400" cy="496889"/>
          </a:xfrm>
          <a:prstGeom prst="rect">
            <a:avLst/>
          </a:prstGeom>
        </p:spPr>
        <p:txBody>
          <a:bodyPr vert="horz" lIns="91440" tIns="45720" rIns="91440" bIns="45720" rtlCol="0"/>
          <a:lstStyle>
            <a:lvl1pPr algn="r">
              <a:defRPr sz="1200"/>
            </a:lvl1pPr>
          </a:lstStyle>
          <a:p>
            <a:fld id="{679D9F0D-5958-4875-A535-CEE264C00FBA}" type="datetimeFigureOut">
              <a:rPr lang="de-DE" smtClean="0"/>
              <a:pPr/>
              <a:t>20.03.2016</a:t>
            </a:fld>
            <a:endParaRPr lang="de-DE"/>
          </a:p>
        </p:txBody>
      </p:sp>
      <p:sp>
        <p:nvSpPr>
          <p:cNvPr id="4" name="Fußzeilenplatzhalter 3"/>
          <p:cNvSpPr>
            <a:spLocks noGrp="1"/>
          </p:cNvSpPr>
          <p:nvPr>
            <p:ph type="ftr" sz="quarter" idx="2"/>
          </p:nvPr>
        </p:nvSpPr>
        <p:spPr>
          <a:xfrm>
            <a:off x="0" y="9428165"/>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9" y="9428165"/>
            <a:ext cx="2946400" cy="496887"/>
          </a:xfrm>
          <a:prstGeom prst="rect">
            <a:avLst/>
          </a:prstGeom>
        </p:spPr>
        <p:txBody>
          <a:bodyPr vert="horz" lIns="91440" tIns="45720" rIns="91440" bIns="45720" rtlCol="0" anchor="b"/>
          <a:lstStyle>
            <a:lvl1pPr algn="r">
              <a:defRPr sz="1200"/>
            </a:lvl1pPr>
          </a:lstStyle>
          <a:p>
            <a:fld id="{9D6C1CE0-7E14-4244-B5A7-9EF0DAF3D541}" type="slidenum">
              <a:rPr lang="de-DE" smtClean="0"/>
              <a:pPr/>
              <a:t>‹Nr.›</a:t>
            </a:fld>
            <a:endParaRPr lang="de-DE"/>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5" y="0"/>
            <a:ext cx="2945659" cy="496332"/>
          </a:xfrm>
          <a:prstGeom prst="rect">
            <a:avLst/>
          </a:prstGeom>
        </p:spPr>
        <p:txBody>
          <a:bodyPr vert="horz" lIns="91440" tIns="45720" rIns="91440" bIns="45720" rtlCol="0"/>
          <a:lstStyle>
            <a:lvl1pPr algn="r">
              <a:defRPr sz="1200"/>
            </a:lvl1pPr>
          </a:lstStyle>
          <a:p>
            <a:fld id="{E64C8C2C-498B-45DD-ABA6-260F2D74E1C2}" type="datetimeFigureOut">
              <a:rPr lang="de-DE" smtClean="0"/>
              <a:pPr/>
              <a:t>20.03.2016</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2"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5" y="9428583"/>
            <a:ext cx="2945659" cy="496332"/>
          </a:xfrm>
          <a:prstGeom prst="rect">
            <a:avLst/>
          </a:prstGeom>
        </p:spPr>
        <p:txBody>
          <a:bodyPr vert="horz" lIns="91440" tIns="45720" rIns="91440" bIns="45720" rtlCol="0" anchor="b"/>
          <a:lstStyle>
            <a:lvl1pPr algn="r">
              <a:defRPr sz="1200"/>
            </a:lvl1pPr>
          </a:lstStyle>
          <a:p>
            <a:fld id="{DEDEAE3C-4BEF-48C2-857F-BADBBC30A01C}" type="slidenum">
              <a:rPr lang="de-DE" smtClean="0"/>
              <a:pPr/>
              <a:t>‹Nr.›</a:t>
            </a:fld>
            <a:endParaRPr lang="de-DE"/>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Vielen Dank für das Interesse an GoeChem und der damit verbundenen Einladung zur Systemvorstellung. Im Interesse ihrer Geduld werde ich nur ein Überblick über das System zeigen, da eine genauere Erklärung über alle Funktionen rund 3 Stunden dauern würde und zu umfangreich wäre. Aber Sie können am Ende eines Kapitels Zwischenfragen stellen oder mich nach detailliertere Informationen fragen.</a:t>
            </a:r>
          </a:p>
          <a:p>
            <a:r>
              <a:rPr lang="de-DE" sz="1200" kern="1200" dirty="0" smtClean="0">
                <a:solidFill>
                  <a:schemeClr val="tx1"/>
                </a:solidFill>
                <a:latin typeface="+mn-lt"/>
                <a:ea typeface="+mn-ea"/>
                <a:cs typeface="+mn-cs"/>
              </a:rPr>
              <a:t>Der Vortrag ist in den Kapiteln</a:t>
            </a:r>
          </a:p>
          <a:p>
            <a:r>
              <a:rPr lang="de-DE" sz="1200" b="1" kern="1200" dirty="0" smtClean="0">
                <a:solidFill>
                  <a:schemeClr val="tx1"/>
                </a:solidFill>
                <a:latin typeface="+mn-lt"/>
                <a:ea typeface="+mn-ea"/>
                <a:cs typeface="+mn-cs"/>
              </a:rPr>
              <a:t>Rechtsgrundlagen, Organisation, Datensicherheit, Warenbeschaffung und Datenschnittstellen</a:t>
            </a:r>
            <a:r>
              <a:rPr lang="de-DE" sz="1200" kern="1200" dirty="0" smtClean="0">
                <a:solidFill>
                  <a:schemeClr val="tx1"/>
                </a:solidFill>
                <a:latin typeface="+mn-lt"/>
                <a:ea typeface="+mn-ea"/>
                <a:cs typeface="+mn-cs"/>
              </a:rPr>
              <a:t> eingeteilt. </a:t>
            </a:r>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Die Gefahrstoffverordnung § 6 und 14</a:t>
            </a:r>
          </a:p>
          <a:p>
            <a:pPr marL="342900" lvl="0" indent="-342900">
              <a:lnSpc>
                <a:spcPts val="1200"/>
              </a:lnSpc>
              <a:spcAft>
                <a:spcPts val="0"/>
              </a:spcAft>
              <a:buFont typeface="Symbol"/>
              <a:buChar char=""/>
            </a:pPr>
            <a:r>
              <a:rPr lang="de-DE" sz="1200" dirty="0" smtClean="0">
                <a:latin typeface="+mn-lt"/>
                <a:ea typeface="Calibri"/>
                <a:cs typeface="Times New Roman"/>
              </a:rPr>
              <a:t>Das Globale Harmonisierte System (GHS)</a:t>
            </a:r>
          </a:p>
          <a:p>
            <a:pPr marL="342900" lvl="0" indent="-342900">
              <a:lnSpc>
                <a:spcPts val="1200"/>
              </a:lnSpc>
              <a:spcAft>
                <a:spcPts val="0"/>
              </a:spcAft>
              <a:buFont typeface="Symbol"/>
              <a:buChar char=""/>
            </a:pPr>
            <a:r>
              <a:rPr lang="de-DE" sz="1200" dirty="0" smtClean="0">
                <a:latin typeface="+mn-lt"/>
                <a:ea typeface="Calibri"/>
                <a:cs typeface="Times New Roman"/>
              </a:rPr>
              <a:t>Die technischen Regeln für Gefahrstoffe 510 (TRGS510)</a:t>
            </a:r>
          </a:p>
          <a:p>
            <a:pPr marL="342900" lvl="0" indent="-342900">
              <a:lnSpc>
                <a:spcPts val="1200"/>
              </a:lnSpc>
              <a:spcAft>
                <a:spcPts val="0"/>
              </a:spcAft>
              <a:buFont typeface="Symbol"/>
              <a:buChar char=""/>
            </a:pPr>
            <a:r>
              <a:rPr lang="de-DE" sz="1200" dirty="0" smtClean="0">
                <a:latin typeface="+mn-lt"/>
                <a:ea typeface="Calibri"/>
                <a:cs typeface="Times New Roman"/>
              </a:rPr>
              <a:t>Die EU-Verordnung betreffend Drogenausgangsstoffe</a:t>
            </a:r>
          </a:p>
          <a:p>
            <a:pPr marL="342900" lvl="0" indent="-342900">
              <a:lnSpc>
                <a:spcPts val="1200"/>
              </a:lnSpc>
              <a:spcAft>
                <a:spcPts val="0"/>
              </a:spcAft>
              <a:buFont typeface="Symbol"/>
              <a:buChar char=""/>
            </a:pPr>
            <a:r>
              <a:rPr lang="de-DE" sz="1200" dirty="0" smtClean="0">
                <a:latin typeface="+mn-lt"/>
                <a:ea typeface="Calibri"/>
                <a:cs typeface="Times New Roman"/>
              </a:rPr>
              <a:t>Die Chemiewaffenkonventionen der Mitgliedstaaten der vereinten Nationen</a:t>
            </a:r>
          </a:p>
          <a:p>
            <a:pPr marL="342900" lvl="0" indent="-342900">
              <a:lnSpc>
                <a:spcPts val="1200"/>
              </a:lnSpc>
              <a:spcAft>
                <a:spcPts val="0"/>
              </a:spcAft>
              <a:buFont typeface="Symbol"/>
              <a:buChar char=""/>
            </a:pPr>
            <a:r>
              <a:rPr lang="de-DE" sz="1200" dirty="0" smtClean="0">
                <a:latin typeface="+mn-lt"/>
                <a:ea typeface="Calibri"/>
                <a:cs typeface="Times New Roman"/>
              </a:rPr>
              <a:t>Die EU-Verordnung über Stoffe, die zum Abbau der Ozonschicht führen</a:t>
            </a:r>
          </a:p>
          <a:p>
            <a:pPr marL="342900" lvl="0" indent="-342900">
              <a:lnSpc>
                <a:spcPts val="1200"/>
              </a:lnSpc>
              <a:spcAft>
                <a:spcPts val="0"/>
              </a:spcAft>
              <a:buFont typeface="Symbol"/>
              <a:buChar char=""/>
            </a:pPr>
            <a:r>
              <a:rPr lang="de-DE" sz="1200" dirty="0" smtClean="0">
                <a:latin typeface="+mn-lt"/>
                <a:ea typeface="Calibri"/>
                <a:cs typeface="Times New Roman"/>
              </a:rPr>
              <a:t>Die Seveso III Richtline</a:t>
            </a:r>
          </a:p>
          <a:p>
            <a:pPr marL="342900" lvl="0" indent="-342900">
              <a:lnSpc>
                <a:spcPts val="1200"/>
              </a:lnSpc>
              <a:spcAft>
                <a:spcPts val="1200"/>
              </a:spcAft>
              <a:buFont typeface="Symbol"/>
              <a:buChar char=""/>
            </a:pPr>
            <a:r>
              <a:rPr lang="de-DE" sz="1200" dirty="0" smtClean="0">
                <a:latin typeface="+mn-lt"/>
                <a:ea typeface="Calibri"/>
                <a:cs typeface="Times New Roman"/>
              </a:rPr>
              <a:t>Einige Transportvorschriften</a:t>
            </a:r>
          </a:p>
          <a:p>
            <a:pPr>
              <a:lnSpc>
                <a:spcPts val="1200"/>
              </a:lnSpc>
              <a:spcBef>
                <a:spcPts val="1200"/>
              </a:spcBef>
              <a:spcAft>
                <a:spcPts val="1200"/>
              </a:spcAft>
            </a:pPr>
            <a:r>
              <a:rPr lang="de-DE" sz="1200" dirty="0" smtClean="0">
                <a:latin typeface="+mn-lt"/>
                <a:ea typeface="Calibri"/>
                <a:cs typeface="Times New Roman"/>
              </a:rPr>
              <a:t>Wie kann GoeChem dabei eine Hilfe zur Einhaltung der Rechtsgrundlagen sein</a:t>
            </a:r>
            <a:endParaRPr lang="de-DE" sz="1200" dirty="0">
              <a:latin typeface="+mn-lt"/>
              <a:ea typeface="Calibri"/>
              <a:cs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In der Gefahrstoffverordnung §6 Absatz 9 ist geregelt, </a:t>
            </a:r>
            <a:r>
              <a:rPr lang="de-DE" sz="1200" kern="1200" dirty="0" err="1" smtClean="0">
                <a:solidFill>
                  <a:schemeClr val="tx1"/>
                </a:solidFill>
                <a:latin typeface="+mn-lt"/>
                <a:ea typeface="+mn-ea"/>
                <a:cs typeface="+mn-cs"/>
              </a:rPr>
              <a:t>daß</a:t>
            </a:r>
            <a:r>
              <a:rPr lang="de-DE" sz="1200" kern="1200" dirty="0" smtClean="0">
                <a:solidFill>
                  <a:schemeClr val="tx1"/>
                </a:solidFill>
                <a:latin typeface="+mn-lt"/>
                <a:ea typeface="+mn-ea"/>
                <a:cs typeface="+mn-cs"/>
              </a:rPr>
              <a:t> nur fachkundige Personen eine Gefährdungsbeurteilung durchführen dürfen (Diese wären Fachkräfte für Sicherheit oder Betriebsärzte).</a:t>
            </a:r>
          </a:p>
          <a:p>
            <a:r>
              <a:rPr lang="de-DE" sz="1200" kern="1200" dirty="0" smtClean="0">
                <a:solidFill>
                  <a:schemeClr val="tx1"/>
                </a:solidFill>
                <a:latin typeface="+mn-lt"/>
                <a:ea typeface="+mn-ea"/>
                <a:cs typeface="+mn-cs"/>
              </a:rPr>
              <a:t>In GoeChem können sich diese Personen über den Gefahrstoffbestand innerhalb Ihrer Berechtigung informieren und entsprechend filtern.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Es kann nach </a:t>
            </a:r>
            <a:r>
              <a:rPr lang="de-DE" sz="1200" u="sng" kern="1200" dirty="0" smtClean="0">
                <a:solidFill>
                  <a:schemeClr val="tx1"/>
                </a:solidFill>
                <a:latin typeface="+mn-lt"/>
                <a:ea typeface="+mn-ea"/>
                <a:cs typeface="+mn-cs"/>
              </a:rPr>
              <a:t>GHS-Piktogrammen</a:t>
            </a:r>
            <a:r>
              <a:rPr lang="de-DE" sz="1200" kern="1200" dirty="0" smtClean="0">
                <a:solidFill>
                  <a:schemeClr val="tx1"/>
                </a:solidFill>
                <a:latin typeface="+mn-lt"/>
                <a:ea typeface="+mn-ea"/>
                <a:cs typeface="+mn-cs"/>
              </a:rPr>
              <a:t> oder </a:t>
            </a:r>
            <a:r>
              <a:rPr lang="de-DE" sz="1200" u="sng" kern="1200" dirty="0" smtClean="0">
                <a:solidFill>
                  <a:schemeClr val="tx1"/>
                </a:solidFill>
                <a:latin typeface="+mn-lt"/>
                <a:ea typeface="+mn-ea"/>
                <a:cs typeface="+mn-cs"/>
              </a:rPr>
              <a:t>H-Hinweisen</a:t>
            </a:r>
            <a:r>
              <a:rPr lang="de-DE" sz="1200" kern="1200" dirty="0" smtClean="0">
                <a:solidFill>
                  <a:schemeClr val="tx1"/>
                </a:solidFill>
                <a:latin typeface="+mn-lt"/>
                <a:ea typeface="+mn-ea"/>
                <a:cs typeface="+mn-cs"/>
              </a:rPr>
              <a:t> gefiltert werden. Die Mengen werden nach </a:t>
            </a:r>
            <a:r>
              <a:rPr lang="de-DE" sz="1200" u="sng" kern="1200" dirty="0" smtClean="0">
                <a:solidFill>
                  <a:schemeClr val="tx1"/>
                </a:solidFill>
                <a:latin typeface="+mn-lt"/>
                <a:ea typeface="+mn-ea"/>
                <a:cs typeface="+mn-cs"/>
              </a:rPr>
              <a:t>KG</a:t>
            </a:r>
            <a:r>
              <a:rPr lang="de-DE" sz="1200" kern="1200" dirty="0" smtClean="0">
                <a:solidFill>
                  <a:schemeClr val="tx1"/>
                </a:solidFill>
                <a:latin typeface="+mn-lt"/>
                <a:ea typeface="+mn-ea"/>
                <a:cs typeface="+mn-cs"/>
              </a:rPr>
              <a:t> umgerechnet.</a:t>
            </a:r>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In der GefStoffV §14 Abs1 wird dem Arbeitgeber die Auflage einer schriftlichen Betriebsanweisung gegeben.</a:t>
            </a:r>
          </a:p>
          <a:p>
            <a:r>
              <a:rPr lang="de-DE" sz="1200" kern="1200" dirty="0" smtClean="0">
                <a:solidFill>
                  <a:schemeClr val="tx1"/>
                </a:solidFill>
                <a:latin typeface="+mn-lt"/>
                <a:ea typeface="+mn-ea"/>
                <a:cs typeface="+mn-cs"/>
              </a:rPr>
              <a:t>Dies kann in GoeChem durch jeden Berechtigten erstellt und für jeden Anwender zugänglich gemacht werden. Denkbar wäre auch eine Ausgabe der Betriebsanweisung am Monitor neben den Zugang zu Labor oder Gefahrenbereich.</a:t>
            </a:r>
          </a:p>
          <a:p>
            <a:r>
              <a:rPr lang="de-DE" sz="1200" kern="1200" dirty="0" smtClean="0">
                <a:solidFill>
                  <a:schemeClr val="tx1"/>
                </a:solidFill>
                <a:latin typeface="+mn-lt"/>
                <a:ea typeface="+mn-ea"/>
                <a:cs typeface="+mn-cs"/>
              </a:rPr>
              <a:t>In der GefStoffV §6 Abs10 wird dem Arbeitgeber die Auflage zum Führen eines Gefahrstoffverzeichnisses mit dem Verweis auf die entsprechenden Sicherheitsdatenblätter gegeben.</a:t>
            </a:r>
          </a:p>
          <a:p>
            <a:r>
              <a:rPr lang="de-DE" sz="1200" kern="1200" dirty="0" smtClean="0">
                <a:solidFill>
                  <a:schemeClr val="tx1"/>
                </a:solidFill>
                <a:latin typeface="+mn-lt"/>
                <a:ea typeface="+mn-ea"/>
                <a:cs typeface="+mn-cs"/>
              </a:rPr>
              <a:t>Diese Informationen kann jeder Anwender, der nach Chemikalien in GoeChem sucht, finden.</a:t>
            </a:r>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Hier ein Beispiel anhand einer Chemikaliensuche</a:t>
            </a:r>
          </a:p>
          <a:p>
            <a:r>
              <a:rPr lang="de-DE" sz="1200" kern="1200" dirty="0" smtClean="0">
                <a:solidFill>
                  <a:schemeClr val="tx1"/>
                </a:solidFill>
                <a:latin typeface="+mn-lt"/>
                <a:ea typeface="+mn-ea"/>
                <a:cs typeface="+mn-cs"/>
              </a:rPr>
              <a:t>Dem Anwender werden Informationen zu Gefahrenhinweise nach GHS (Piktogramme, Signalwort, H-P Hinweise) und die </a:t>
            </a:r>
            <a:r>
              <a:rPr lang="de-DE" sz="1200" kern="1200" dirty="0" err="1" smtClean="0">
                <a:solidFill>
                  <a:schemeClr val="tx1"/>
                </a:solidFill>
                <a:latin typeface="+mn-lt"/>
                <a:ea typeface="+mn-ea"/>
                <a:cs typeface="+mn-cs"/>
              </a:rPr>
              <a:t>Verlinkung</a:t>
            </a:r>
            <a:r>
              <a:rPr lang="de-DE" sz="1200" kern="1200" dirty="0" smtClean="0">
                <a:solidFill>
                  <a:schemeClr val="tx1"/>
                </a:solidFill>
                <a:latin typeface="+mn-lt"/>
                <a:ea typeface="+mn-ea"/>
                <a:cs typeface="+mn-cs"/>
              </a:rPr>
              <a:t> zu den Sicherheitsdatenblättern (extern zum Lieferanten und intern) zur Verfügung gestellt.</a:t>
            </a:r>
          </a:p>
          <a:p>
            <a:r>
              <a:rPr lang="de-DE" sz="1200" kern="1200" dirty="0" smtClean="0">
                <a:solidFill>
                  <a:schemeClr val="tx1"/>
                </a:solidFill>
                <a:latin typeface="+mn-lt"/>
                <a:ea typeface="+mn-ea"/>
                <a:cs typeface="+mn-cs"/>
              </a:rPr>
              <a:t>Die Angaben zum Lagerort werden in den Berechtigungen eingestellt (Informationen dazu später)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Zusätzlich werden Angaben über die Struktur, Formel, Lagertemperatur und der Lagerklasse ausgegeben.</a:t>
            </a:r>
          </a:p>
          <a:p>
            <a:r>
              <a:rPr lang="de-DE" sz="1200" kern="1200" dirty="0" smtClean="0">
                <a:solidFill>
                  <a:schemeClr val="tx1"/>
                </a:solidFill>
                <a:latin typeface="+mn-lt"/>
                <a:ea typeface="+mn-ea"/>
                <a:cs typeface="+mn-cs"/>
              </a:rPr>
              <a:t>Desweiteren wird jede Änderung im System zur Chemikalie protokolliert und kann nur von berechtigten Anwendern eingesehen werden.</a:t>
            </a:r>
          </a:p>
          <a:p>
            <a:r>
              <a:rPr lang="de-DE" sz="1200" kern="1200" dirty="0" smtClean="0">
                <a:solidFill>
                  <a:schemeClr val="tx1"/>
                </a:solidFill>
                <a:latin typeface="+mn-lt"/>
                <a:ea typeface="+mn-ea"/>
                <a:cs typeface="+mn-cs"/>
              </a:rPr>
              <a:t>Administratoren haben eine spezielle Seite für diese Protokolle.</a:t>
            </a:r>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Eine weitere Verordnung, die durch GoeChem erfüllt wird, ist die Verordnung zur Zusammenlagerung von Gefahrstoffen in ortsbeweglichen Behältern (TRGS 510) und die Seveso-III-Richtline. Beide Verordnungen zusammen regeln die erlaubten Mengen an Gefahrstoffen und die Zusammenlagerung. Eine entsprechende Alarmmeldung wäre möglich.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Hier wird ein Beispiel ausgegeben, bei den Mitarbeiter ein Hinweis über Drogenausgangsstoffe schon bei der Beschaffung oder Registrierung erhalten, damit sie sich auf eine </a:t>
            </a:r>
            <a:r>
              <a:rPr lang="de-DE" sz="1200" kern="1200" dirty="0" err="1" smtClean="0">
                <a:solidFill>
                  <a:schemeClr val="tx1"/>
                </a:solidFill>
                <a:latin typeface="+mn-lt"/>
                <a:ea typeface="+mn-ea"/>
                <a:cs typeface="+mn-cs"/>
              </a:rPr>
              <a:t>Endverbleibserklärung</a:t>
            </a:r>
            <a:r>
              <a:rPr lang="de-DE" sz="1200" kern="1200" dirty="0" smtClean="0">
                <a:solidFill>
                  <a:schemeClr val="tx1"/>
                </a:solidFill>
                <a:latin typeface="+mn-lt"/>
                <a:ea typeface="+mn-ea"/>
                <a:cs typeface="+mn-cs"/>
              </a:rPr>
              <a:t> einstellen können (Wenn Beschaffung).</a:t>
            </a:r>
          </a:p>
          <a:p>
            <a:r>
              <a:rPr lang="de-DE" sz="1200" kern="1200" dirty="0" smtClean="0">
                <a:solidFill>
                  <a:schemeClr val="tx1"/>
                </a:solidFill>
                <a:latin typeface="+mn-lt"/>
                <a:ea typeface="+mn-ea"/>
                <a:cs typeface="+mn-cs"/>
              </a:rPr>
              <a:t>Eine Anlagenerstellung für die Bundesopiumstelle ist möglich.</a:t>
            </a:r>
          </a:p>
          <a:p>
            <a:r>
              <a:rPr lang="de-DE" sz="1200" kern="1200" dirty="0" smtClean="0">
                <a:solidFill>
                  <a:schemeClr val="tx1"/>
                </a:solidFill>
                <a:latin typeface="+mn-lt"/>
                <a:ea typeface="+mn-ea"/>
                <a:cs typeface="+mn-cs"/>
              </a:rPr>
              <a:t>So ähnlich wird auch der Hinweis für Sprengstoffe sein. Dies wird gerade in das System mit eingearbeitet.</a:t>
            </a:r>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pPr>
              <a:lnSpc>
                <a:spcPts val="1200"/>
              </a:lnSpc>
              <a:spcBef>
                <a:spcPts val="1200"/>
              </a:spcBef>
              <a:spcAft>
                <a:spcPts val="1200"/>
              </a:spcAft>
            </a:pPr>
            <a:r>
              <a:rPr lang="de-DE" sz="1200" dirty="0" smtClean="0">
                <a:latin typeface="+mn-lt"/>
                <a:ea typeface="Calibri"/>
                <a:cs typeface="Times New Roman"/>
              </a:rPr>
              <a:t>In GoeChem gibt es 10 Berechtigungsstufen, wobei innerhalb einer Berechtigungsstufe unterschiedliche Berechtigungsgruppen angelegt werden können.</a:t>
            </a:r>
          </a:p>
          <a:p>
            <a:pPr>
              <a:lnSpc>
                <a:spcPts val="1200"/>
              </a:lnSpc>
              <a:spcBef>
                <a:spcPts val="1200"/>
              </a:spcBef>
              <a:spcAft>
                <a:spcPts val="1200"/>
              </a:spcAft>
            </a:pPr>
            <a:r>
              <a:rPr lang="de-DE" sz="1200" dirty="0" smtClean="0">
                <a:latin typeface="+mn-lt"/>
                <a:ea typeface="Calibri"/>
                <a:cs typeface="Times New Roman"/>
              </a:rPr>
              <a:t>Mitarbeiter werden einer Berechtigungsgruppe zugewiesen und haben nach Ihrer Anmeldung alle Ihrer Aufgabe entsprechende Funktionen.</a:t>
            </a:r>
          </a:p>
          <a:p>
            <a:pPr>
              <a:lnSpc>
                <a:spcPts val="1200"/>
              </a:lnSpc>
              <a:spcBef>
                <a:spcPts val="1200"/>
              </a:spcBef>
              <a:spcAft>
                <a:spcPts val="1200"/>
              </a:spcAft>
            </a:pPr>
            <a:r>
              <a:rPr lang="de-DE" sz="1200" dirty="0" smtClean="0">
                <a:latin typeface="+mn-lt"/>
                <a:ea typeface="Calibri"/>
                <a:cs typeface="Times New Roman"/>
              </a:rPr>
              <a:t>Jeder </a:t>
            </a:r>
            <a:r>
              <a:rPr lang="de-DE" sz="1200" u="sng" dirty="0" smtClean="0">
                <a:latin typeface="+mn-lt"/>
                <a:ea typeface="Calibri"/>
                <a:cs typeface="Times New Roman"/>
              </a:rPr>
              <a:t>Anwender</a:t>
            </a:r>
            <a:r>
              <a:rPr lang="de-DE" sz="1200" dirty="0" smtClean="0">
                <a:latin typeface="+mn-lt"/>
                <a:ea typeface="Calibri"/>
                <a:cs typeface="Times New Roman"/>
              </a:rPr>
              <a:t> muss einer </a:t>
            </a:r>
            <a:r>
              <a:rPr lang="de-DE" sz="1200" u="sng" dirty="0" smtClean="0">
                <a:latin typeface="+mn-lt"/>
                <a:ea typeface="Calibri"/>
                <a:cs typeface="Times New Roman"/>
              </a:rPr>
              <a:t>Abteilung</a:t>
            </a:r>
            <a:r>
              <a:rPr lang="de-DE" sz="1200" dirty="0" smtClean="0">
                <a:latin typeface="+mn-lt"/>
                <a:ea typeface="Calibri"/>
                <a:cs typeface="Times New Roman"/>
              </a:rPr>
              <a:t> (</a:t>
            </a:r>
            <a:r>
              <a:rPr lang="de-DE" sz="1200" u="sng" dirty="0" smtClean="0">
                <a:latin typeface="+mn-lt"/>
                <a:ea typeface="Calibri"/>
                <a:cs typeface="Times New Roman"/>
              </a:rPr>
              <a:t>GRÜN</a:t>
            </a:r>
            <a:r>
              <a:rPr lang="de-DE" sz="1200" dirty="0" smtClean="0">
                <a:latin typeface="+mn-lt"/>
                <a:ea typeface="Calibri"/>
                <a:cs typeface="Times New Roman"/>
              </a:rPr>
              <a:t>) zugehörig sein. Diese Abteilung wiederum ein Institut (</a:t>
            </a:r>
            <a:r>
              <a:rPr lang="de-DE" sz="1200" u="sng" dirty="0" smtClean="0">
                <a:latin typeface="+mn-lt"/>
                <a:ea typeface="Calibri"/>
                <a:cs typeface="Times New Roman"/>
              </a:rPr>
              <a:t>BLAU</a:t>
            </a:r>
            <a:r>
              <a:rPr lang="de-DE" sz="1200" dirty="0" smtClean="0">
                <a:latin typeface="+mn-lt"/>
                <a:ea typeface="Calibri"/>
                <a:cs typeface="Times New Roman"/>
              </a:rPr>
              <a:t>) . Alle Institute ergeben die Organisation.</a:t>
            </a:r>
          </a:p>
          <a:p>
            <a:pPr>
              <a:lnSpc>
                <a:spcPts val="1200"/>
              </a:lnSpc>
              <a:spcBef>
                <a:spcPts val="1200"/>
              </a:spcBef>
              <a:spcAft>
                <a:spcPts val="1200"/>
              </a:spcAft>
            </a:pPr>
            <a:r>
              <a:rPr lang="de-DE" sz="1200" dirty="0" smtClean="0">
                <a:latin typeface="+mn-lt"/>
                <a:ea typeface="Calibri"/>
                <a:cs typeface="Times New Roman"/>
              </a:rPr>
              <a:t>Jede Abteilung hat </a:t>
            </a:r>
            <a:r>
              <a:rPr lang="de-DE" sz="1200" u="sng" dirty="0" smtClean="0">
                <a:latin typeface="+mn-lt"/>
                <a:ea typeface="Calibri"/>
                <a:cs typeface="Times New Roman"/>
              </a:rPr>
              <a:t>wie hier abgebildet</a:t>
            </a:r>
            <a:r>
              <a:rPr lang="de-DE" sz="1200" dirty="0" smtClean="0">
                <a:latin typeface="+mn-lt"/>
                <a:ea typeface="Calibri"/>
                <a:cs typeface="Times New Roman"/>
              </a:rPr>
              <a:t> einen </a:t>
            </a:r>
            <a:r>
              <a:rPr lang="de-DE" sz="1200" u="sng" dirty="0" smtClean="0">
                <a:latin typeface="+mn-lt"/>
                <a:ea typeface="Calibri"/>
                <a:cs typeface="Times New Roman"/>
              </a:rPr>
              <a:t>Administrator (3)</a:t>
            </a:r>
            <a:r>
              <a:rPr lang="de-DE" sz="1200" dirty="0" smtClean="0">
                <a:latin typeface="+mn-lt"/>
                <a:ea typeface="Calibri"/>
                <a:cs typeface="Times New Roman"/>
              </a:rPr>
              <a:t>, der die Verwaltung innerhalb der Abteilung übernimmt.</a:t>
            </a:r>
          </a:p>
          <a:p>
            <a:pPr>
              <a:lnSpc>
                <a:spcPts val="1200"/>
              </a:lnSpc>
              <a:spcBef>
                <a:spcPts val="1200"/>
              </a:spcBef>
              <a:spcAft>
                <a:spcPts val="1200"/>
              </a:spcAft>
            </a:pPr>
            <a:r>
              <a:rPr lang="de-DE" sz="1200" dirty="0" smtClean="0">
                <a:latin typeface="+mn-lt"/>
                <a:ea typeface="Calibri"/>
                <a:cs typeface="Times New Roman"/>
              </a:rPr>
              <a:t>Innerhalb einer Einrichtung gibt es einen verwaltenden </a:t>
            </a:r>
            <a:r>
              <a:rPr lang="de-DE" sz="1200" u="sng" dirty="0" smtClean="0">
                <a:latin typeface="+mn-lt"/>
                <a:ea typeface="Calibri"/>
                <a:cs typeface="Times New Roman"/>
              </a:rPr>
              <a:t>Institutsadministrator</a:t>
            </a:r>
            <a:r>
              <a:rPr lang="de-DE" sz="1200" dirty="0" smtClean="0">
                <a:latin typeface="+mn-lt"/>
                <a:ea typeface="Calibri"/>
                <a:cs typeface="Times New Roman"/>
              </a:rPr>
              <a:t> (6), dessen Aufgabe das Anlegen der Abteilungen und Zuweisen der Abteilungsadministratoren ist. Desgleichen gibt es den </a:t>
            </a:r>
            <a:r>
              <a:rPr lang="de-DE" sz="1200" u="sng" dirty="0" smtClean="0">
                <a:latin typeface="+mn-lt"/>
                <a:ea typeface="Calibri"/>
                <a:cs typeface="Times New Roman"/>
              </a:rPr>
              <a:t>Organisationsadministrator (8),</a:t>
            </a:r>
            <a:r>
              <a:rPr lang="de-DE" sz="1200" dirty="0" smtClean="0">
                <a:latin typeface="+mn-lt"/>
                <a:ea typeface="Calibri"/>
                <a:cs typeface="Times New Roman"/>
              </a:rPr>
              <a:t> der die Einrichtungen anlegt und die Institutsadministratoren zuweist.</a:t>
            </a:r>
          </a:p>
          <a:p>
            <a:pPr>
              <a:lnSpc>
                <a:spcPts val="1200"/>
              </a:lnSpc>
              <a:spcBef>
                <a:spcPts val="1200"/>
              </a:spcBef>
              <a:spcAft>
                <a:spcPts val="1200"/>
              </a:spcAft>
            </a:pPr>
            <a:r>
              <a:rPr lang="de-DE" sz="1200" dirty="0" smtClean="0">
                <a:latin typeface="+mn-lt"/>
                <a:ea typeface="Calibri"/>
                <a:cs typeface="Times New Roman"/>
              </a:rPr>
              <a:t>Es wären auch andere Kombinationen möglich, z.B.</a:t>
            </a:r>
          </a:p>
          <a:p>
            <a:pPr marL="342900" lvl="0" indent="-342900">
              <a:lnSpc>
                <a:spcPts val="1200"/>
              </a:lnSpc>
              <a:spcBef>
                <a:spcPts val="1200"/>
              </a:spcBef>
              <a:spcAft>
                <a:spcPts val="1200"/>
              </a:spcAft>
              <a:buFont typeface="+mj-lt"/>
              <a:buAutoNum type="arabicParenR"/>
            </a:pPr>
            <a:r>
              <a:rPr lang="de-DE" sz="1200" dirty="0" err="1" smtClean="0">
                <a:latin typeface="+mn-lt"/>
                <a:ea typeface="Calibri"/>
                <a:cs typeface="Times New Roman"/>
              </a:rPr>
              <a:t>daß</a:t>
            </a:r>
            <a:r>
              <a:rPr lang="de-DE" sz="1200" dirty="0" smtClean="0">
                <a:latin typeface="+mn-lt"/>
                <a:ea typeface="Calibri"/>
                <a:cs typeface="Times New Roman"/>
              </a:rPr>
              <a:t> es nur einen Einrichtungsadministrator gibt aber keinen </a:t>
            </a:r>
            <a:r>
              <a:rPr lang="de-DE" sz="1200" dirty="0" err="1" smtClean="0">
                <a:latin typeface="+mn-lt"/>
                <a:ea typeface="Calibri"/>
                <a:cs typeface="Times New Roman"/>
              </a:rPr>
              <a:t>Abteilungsadmin</a:t>
            </a:r>
            <a:r>
              <a:rPr lang="de-DE" sz="1200" dirty="0" smtClean="0">
                <a:latin typeface="+mn-lt"/>
                <a:ea typeface="Calibri"/>
                <a:cs typeface="Times New Roman"/>
              </a:rPr>
              <a:t>.</a:t>
            </a:r>
          </a:p>
          <a:p>
            <a:pPr marL="342900" lvl="0" indent="-342900">
              <a:lnSpc>
                <a:spcPts val="1200"/>
              </a:lnSpc>
              <a:spcBef>
                <a:spcPts val="1200"/>
              </a:spcBef>
              <a:spcAft>
                <a:spcPts val="1200"/>
              </a:spcAft>
              <a:buFont typeface="+mj-lt"/>
              <a:buAutoNum type="arabicParenR"/>
            </a:pPr>
            <a:r>
              <a:rPr lang="de-DE" sz="1200" dirty="0" smtClean="0">
                <a:latin typeface="+mn-lt"/>
                <a:ea typeface="Calibri"/>
                <a:cs typeface="Times New Roman"/>
              </a:rPr>
              <a:t>oder einen </a:t>
            </a:r>
            <a:r>
              <a:rPr lang="de-DE" sz="1200" dirty="0" err="1" smtClean="0">
                <a:latin typeface="+mn-lt"/>
                <a:ea typeface="Calibri"/>
                <a:cs typeface="Times New Roman"/>
              </a:rPr>
              <a:t>Abteilungsadmin</a:t>
            </a:r>
            <a:r>
              <a:rPr lang="de-DE" sz="1200" dirty="0" smtClean="0">
                <a:latin typeface="+mn-lt"/>
                <a:ea typeface="Calibri"/>
                <a:cs typeface="Times New Roman"/>
              </a:rPr>
              <a:t>, der gleichzeitig auch die Rolle des </a:t>
            </a:r>
            <a:r>
              <a:rPr lang="de-DE" sz="1200" dirty="0" err="1" smtClean="0">
                <a:latin typeface="+mn-lt"/>
                <a:ea typeface="Calibri"/>
                <a:cs typeface="Times New Roman"/>
              </a:rPr>
              <a:t>Einrichtungsadmin</a:t>
            </a:r>
            <a:r>
              <a:rPr lang="de-DE" sz="1200" dirty="0" smtClean="0">
                <a:latin typeface="+mn-lt"/>
                <a:ea typeface="Calibri"/>
                <a:cs typeface="Times New Roman"/>
              </a:rPr>
              <a:t> erfüllt.</a:t>
            </a:r>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1" kern="1200" dirty="0" smtClean="0">
                <a:solidFill>
                  <a:schemeClr val="tx1"/>
                </a:solidFill>
                <a:latin typeface="+mn-lt"/>
                <a:ea typeface="+mn-ea"/>
                <a:cs typeface="+mn-cs"/>
              </a:rPr>
              <a:t>Was ist GoeChem?</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GoeChem ist ein Chemikalienkataster und </a:t>
            </a:r>
            <a:r>
              <a:rPr lang="de-DE" sz="1200" kern="1200" dirty="0" err="1" smtClean="0">
                <a:solidFill>
                  <a:schemeClr val="tx1"/>
                </a:solidFill>
                <a:latin typeface="+mn-lt"/>
                <a:ea typeface="+mn-ea"/>
                <a:cs typeface="+mn-cs"/>
              </a:rPr>
              <a:t>Warenbeschaffungssstem</a:t>
            </a:r>
            <a:r>
              <a:rPr lang="de-DE" sz="1200" kern="1200" dirty="0" smtClean="0">
                <a:solidFill>
                  <a:schemeClr val="tx1"/>
                </a:solidFill>
                <a:latin typeface="+mn-lt"/>
                <a:ea typeface="+mn-ea"/>
                <a:cs typeface="+mn-cs"/>
              </a:rPr>
              <a:t>, speziell für den Naturwissenschaftlichen Bereich.</a:t>
            </a:r>
          </a:p>
          <a:p>
            <a:r>
              <a:rPr lang="de-DE" sz="1200" kern="1200" dirty="0" smtClean="0">
                <a:solidFill>
                  <a:schemeClr val="tx1"/>
                </a:solidFill>
                <a:latin typeface="+mn-lt"/>
                <a:ea typeface="+mn-ea"/>
                <a:cs typeface="+mn-cs"/>
              </a:rPr>
              <a:t>Aber es ist auch eine Ergänzung zu vorhandenen ERP-Systemen</a:t>
            </a:r>
          </a:p>
          <a:p>
            <a:r>
              <a:rPr lang="de-DE" sz="1200" kern="1200" dirty="0" smtClean="0">
                <a:solidFill>
                  <a:schemeClr val="tx1"/>
                </a:solidFill>
                <a:latin typeface="+mn-lt"/>
                <a:ea typeface="+mn-ea"/>
                <a:cs typeface="+mn-cs"/>
              </a:rPr>
              <a:t>Es kann für die Reservierung &amp; Verwaltung von Messzeiten zum selbstständigen Messen an Gemeinschaftsgeräten</a:t>
            </a:r>
          </a:p>
          <a:p>
            <a:r>
              <a:rPr lang="de-DE" sz="1200" kern="1200" dirty="0" smtClean="0">
                <a:solidFill>
                  <a:schemeClr val="tx1"/>
                </a:solidFill>
                <a:latin typeface="+mn-lt"/>
                <a:ea typeface="+mn-ea"/>
                <a:cs typeface="+mn-cs"/>
              </a:rPr>
              <a:t>und auch für die Erstellung &amp; Verwaltung von Serviceaufträgen genutzt werden.</a:t>
            </a:r>
          </a:p>
          <a:p>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pPr>
              <a:lnSpc>
                <a:spcPts val="1200"/>
              </a:lnSpc>
              <a:spcBef>
                <a:spcPts val="1200"/>
              </a:spcBef>
              <a:spcAft>
                <a:spcPts val="1200"/>
              </a:spcAft>
            </a:pPr>
            <a:r>
              <a:rPr lang="de-DE" sz="1200" dirty="0" smtClean="0">
                <a:latin typeface="+mn-lt"/>
                <a:ea typeface="Calibri"/>
                <a:cs typeface="Times New Roman"/>
              </a:rPr>
              <a:t>In GoeChem gibt es 10 Berechtigungsstufen, wobei innerhalb einer Berechtigungsstufe unterschiedliche Berechtigungsgruppen angelegt werden können.</a:t>
            </a:r>
          </a:p>
          <a:p>
            <a:pPr>
              <a:lnSpc>
                <a:spcPts val="1200"/>
              </a:lnSpc>
              <a:spcBef>
                <a:spcPts val="1200"/>
              </a:spcBef>
              <a:spcAft>
                <a:spcPts val="1200"/>
              </a:spcAft>
            </a:pPr>
            <a:r>
              <a:rPr lang="de-DE" sz="1200" dirty="0" smtClean="0">
                <a:latin typeface="+mn-lt"/>
                <a:ea typeface="Calibri"/>
                <a:cs typeface="Times New Roman"/>
              </a:rPr>
              <a:t>Mitarbeiter werden einer Berechtigungsgruppe zugewiesen und haben nach Ihrer Anmeldung alle Ihrer Aufgabe entsprechende Funktionen.</a:t>
            </a:r>
          </a:p>
          <a:p>
            <a:pPr>
              <a:lnSpc>
                <a:spcPts val="1200"/>
              </a:lnSpc>
              <a:spcBef>
                <a:spcPts val="1200"/>
              </a:spcBef>
              <a:spcAft>
                <a:spcPts val="1200"/>
              </a:spcAft>
            </a:pPr>
            <a:r>
              <a:rPr lang="de-DE" sz="1200" dirty="0" smtClean="0">
                <a:latin typeface="+mn-lt"/>
                <a:ea typeface="Calibri"/>
                <a:cs typeface="Times New Roman"/>
              </a:rPr>
              <a:t>Jeder </a:t>
            </a:r>
            <a:r>
              <a:rPr lang="de-DE" sz="1200" u="sng" dirty="0" smtClean="0">
                <a:latin typeface="+mn-lt"/>
                <a:ea typeface="Calibri"/>
                <a:cs typeface="Times New Roman"/>
              </a:rPr>
              <a:t>Anwender</a:t>
            </a:r>
            <a:r>
              <a:rPr lang="de-DE" sz="1200" dirty="0" smtClean="0">
                <a:latin typeface="+mn-lt"/>
                <a:ea typeface="Calibri"/>
                <a:cs typeface="Times New Roman"/>
              </a:rPr>
              <a:t> muss einer </a:t>
            </a:r>
            <a:r>
              <a:rPr lang="de-DE" sz="1200" u="sng" dirty="0" smtClean="0">
                <a:latin typeface="+mn-lt"/>
                <a:ea typeface="Calibri"/>
                <a:cs typeface="Times New Roman"/>
              </a:rPr>
              <a:t>Abteilung</a:t>
            </a:r>
            <a:r>
              <a:rPr lang="de-DE" sz="1200" dirty="0" smtClean="0">
                <a:latin typeface="+mn-lt"/>
                <a:ea typeface="Calibri"/>
                <a:cs typeface="Times New Roman"/>
              </a:rPr>
              <a:t> (</a:t>
            </a:r>
            <a:r>
              <a:rPr lang="de-DE" sz="1200" u="sng" dirty="0" smtClean="0">
                <a:latin typeface="+mn-lt"/>
                <a:ea typeface="Calibri"/>
                <a:cs typeface="Times New Roman"/>
              </a:rPr>
              <a:t>GRÜN</a:t>
            </a:r>
            <a:r>
              <a:rPr lang="de-DE" sz="1200" dirty="0" smtClean="0">
                <a:latin typeface="+mn-lt"/>
                <a:ea typeface="Calibri"/>
                <a:cs typeface="Times New Roman"/>
              </a:rPr>
              <a:t>) zugehörig sein. Diese Abteilung wiederum ein Institut (</a:t>
            </a:r>
            <a:r>
              <a:rPr lang="de-DE" sz="1200" u="sng" dirty="0" smtClean="0">
                <a:latin typeface="+mn-lt"/>
                <a:ea typeface="Calibri"/>
                <a:cs typeface="Times New Roman"/>
              </a:rPr>
              <a:t>BLAU</a:t>
            </a:r>
            <a:r>
              <a:rPr lang="de-DE" sz="1200" dirty="0" smtClean="0">
                <a:latin typeface="+mn-lt"/>
                <a:ea typeface="Calibri"/>
                <a:cs typeface="Times New Roman"/>
              </a:rPr>
              <a:t>) . Alle Institute ergeben die Organisation.</a:t>
            </a:r>
          </a:p>
          <a:p>
            <a:pPr>
              <a:lnSpc>
                <a:spcPts val="1200"/>
              </a:lnSpc>
              <a:spcBef>
                <a:spcPts val="1200"/>
              </a:spcBef>
              <a:spcAft>
                <a:spcPts val="1200"/>
              </a:spcAft>
            </a:pPr>
            <a:r>
              <a:rPr lang="de-DE" sz="1200" dirty="0" smtClean="0">
                <a:latin typeface="+mn-lt"/>
                <a:ea typeface="Calibri"/>
                <a:cs typeface="Times New Roman"/>
              </a:rPr>
              <a:t>Jede Abteilung hat </a:t>
            </a:r>
            <a:r>
              <a:rPr lang="de-DE" sz="1200" u="sng" dirty="0" smtClean="0">
                <a:latin typeface="+mn-lt"/>
                <a:ea typeface="Calibri"/>
                <a:cs typeface="Times New Roman"/>
              </a:rPr>
              <a:t>wie hier abgebildet</a:t>
            </a:r>
            <a:r>
              <a:rPr lang="de-DE" sz="1200" dirty="0" smtClean="0">
                <a:latin typeface="+mn-lt"/>
                <a:ea typeface="Calibri"/>
                <a:cs typeface="Times New Roman"/>
              </a:rPr>
              <a:t> einen </a:t>
            </a:r>
            <a:r>
              <a:rPr lang="de-DE" sz="1200" u="sng" dirty="0" smtClean="0">
                <a:latin typeface="+mn-lt"/>
                <a:ea typeface="Calibri"/>
                <a:cs typeface="Times New Roman"/>
              </a:rPr>
              <a:t>Administrator (3)</a:t>
            </a:r>
            <a:r>
              <a:rPr lang="de-DE" sz="1200" dirty="0" smtClean="0">
                <a:latin typeface="+mn-lt"/>
                <a:ea typeface="Calibri"/>
                <a:cs typeface="Times New Roman"/>
              </a:rPr>
              <a:t>, der die Verwaltung innerhalb der Abteilung übernimmt.</a:t>
            </a:r>
          </a:p>
          <a:p>
            <a:pPr>
              <a:lnSpc>
                <a:spcPts val="1200"/>
              </a:lnSpc>
              <a:spcBef>
                <a:spcPts val="1200"/>
              </a:spcBef>
              <a:spcAft>
                <a:spcPts val="1200"/>
              </a:spcAft>
            </a:pPr>
            <a:r>
              <a:rPr lang="de-DE" sz="1200" dirty="0" smtClean="0">
                <a:latin typeface="+mn-lt"/>
                <a:ea typeface="Calibri"/>
                <a:cs typeface="Times New Roman"/>
              </a:rPr>
              <a:t>Innerhalb einer Einrichtung gibt es einen verwaltenden </a:t>
            </a:r>
            <a:r>
              <a:rPr lang="de-DE" sz="1200" u="sng" dirty="0" smtClean="0">
                <a:latin typeface="+mn-lt"/>
                <a:ea typeface="Calibri"/>
                <a:cs typeface="Times New Roman"/>
              </a:rPr>
              <a:t>Institutsadministrator</a:t>
            </a:r>
            <a:r>
              <a:rPr lang="de-DE" sz="1200" dirty="0" smtClean="0">
                <a:latin typeface="+mn-lt"/>
                <a:ea typeface="Calibri"/>
                <a:cs typeface="Times New Roman"/>
              </a:rPr>
              <a:t> (6), dessen Aufgabe das Anlegen der Abteilungen und Zuweisen der Abteilungsadministratoren ist. Desgleichen gibt es den </a:t>
            </a:r>
            <a:r>
              <a:rPr lang="de-DE" sz="1200" u="sng" dirty="0" smtClean="0">
                <a:latin typeface="+mn-lt"/>
                <a:ea typeface="Calibri"/>
                <a:cs typeface="Times New Roman"/>
              </a:rPr>
              <a:t>Organisationsadministrator (8),</a:t>
            </a:r>
            <a:r>
              <a:rPr lang="de-DE" sz="1200" dirty="0" smtClean="0">
                <a:latin typeface="+mn-lt"/>
                <a:ea typeface="Calibri"/>
                <a:cs typeface="Times New Roman"/>
              </a:rPr>
              <a:t> der die Einrichtungen anlegt und die Institutsadministratoren zuweist.</a:t>
            </a:r>
          </a:p>
          <a:p>
            <a:pPr>
              <a:lnSpc>
                <a:spcPts val="1200"/>
              </a:lnSpc>
              <a:spcBef>
                <a:spcPts val="1200"/>
              </a:spcBef>
              <a:spcAft>
                <a:spcPts val="1200"/>
              </a:spcAft>
            </a:pPr>
            <a:r>
              <a:rPr lang="de-DE" sz="1200" dirty="0" smtClean="0">
                <a:latin typeface="+mn-lt"/>
                <a:ea typeface="Calibri"/>
                <a:cs typeface="Times New Roman"/>
              </a:rPr>
              <a:t>Es wären auch andere Kombinationen möglich, z.B.</a:t>
            </a:r>
          </a:p>
          <a:p>
            <a:pPr marL="342900" lvl="0" indent="-342900">
              <a:lnSpc>
                <a:spcPts val="1200"/>
              </a:lnSpc>
              <a:spcBef>
                <a:spcPts val="1200"/>
              </a:spcBef>
              <a:spcAft>
                <a:spcPts val="1200"/>
              </a:spcAft>
              <a:buFont typeface="+mj-lt"/>
              <a:buAutoNum type="arabicParenR"/>
            </a:pPr>
            <a:r>
              <a:rPr lang="de-DE" sz="1200" dirty="0" err="1" smtClean="0">
                <a:latin typeface="+mn-lt"/>
                <a:ea typeface="Calibri"/>
                <a:cs typeface="Times New Roman"/>
              </a:rPr>
              <a:t>daß</a:t>
            </a:r>
            <a:r>
              <a:rPr lang="de-DE" sz="1200" dirty="0" smtClean="0">
                <a:latin typeface="+mn-lt"/>
                <a:ea typeface="Calibri"/>
                <a:cs typeface="Times New Roman"/>
              </a:rPr>
              <a:t> es nur einen Einrichtungsadministrator gibt aber keinen </a:t>
            </a:r>
            <a:r>
              <a:rPr lang="de-DE" sz="1200" dirty="0" err="1" smtClean="0">
                <a:latin typeface="+mn-lt"/>
                <a:ea typeface="Calibri"/>
                <a:cs typeface="Times New Roman"/>
              </a:rPr>
              <a:t>Abteilungsadmin</a:t>
            </a:r>
            <a:r>
              <a:rPr lang="de-DE" sz="1200" dirty="0" smtClean="0">
                <a:latin typeface="+mn-lt"/>
                <a:ea typeface="Calibri"/>
                <a:cs typeface="Times New Roman"/>
              </a:rPr>
              <a:t>.</a:t>
            </a:r>
          </a:p>
          <a:p>
            <a:pPr marL="342900" lvl="0" indent="-342900">
              <a:lnSpc>
                <a:spcPts val="1200"/>
              </a:lnSpc>
              <a:spcBef>
                <a:spcPts val="1200"/>
              </a:spcBef>
              <a:spcAft>
                <a:spcPts val="1200"/>
              </a:spcAft>
              <a:buFont typeface="+mj-lt"/>
              <a:buAutoNum type="arabicParenR"/>
            </a:pPr>
            <a:r>
              <a:rPr lang="de-DE" sz="1200" dirty="0" smtClean="0">
                <a:latin typeface="+mn-lt"/>
                <a:ea typeface="Calibri"/>
                <a:cs typeface="Times New Roman"/>
              </a:rPr>
              <a:t>oder einen </a:t>
            </a:r>
            <a:r>
              <a:rPr lang="de-DE" sz="1200" dirty="0" err="1" smtClean="0">
                <a:latin typeface="+mn-lt"/>
                <a:ea typeface="Calibri"/>
                <a:cs typeface="Times New Roman"/>
              </a:rPr>
              <a:t>Abteilungsadmin</a:t>
            </a:r>
            <a:r>
              <a:rPr lang="de-DE" sz="1200" dirty="0" smtClean="0">
                <a:latin typeface="+mn-lt"/>
                <a:ea typeface="Calibri"/>
                <a:cs typeface="Times New Roman"/>
              </a:rPr>
              <a:t>, der gleichzeitig auch die Rolle des </a:t>
            </a:r>
            <a:r>
              <a:rPr lang="de-DE" sz="1200" dirty="0" err="1" smtClean="0">
                <a:latin typeface="+mn-lt"/>
                <a:ea typeface="Calibri"/>
                <a:cs typeface="Times New Roman"/>
              </a:rPr>
              <a:t>Einrichtungsadmin</a:t>
            </a:r>
            <a:r>
              <a:rPr lang="de-DE" sz="1200" dirty="0" smtClean="0">
                <a:latin typeface="+mn-lt"/>
                <a:ea typeface="Calibri"/>
                <a:cs typeface="Times New Roman"/>
              </a:rPr>
              <a:t> erfüllt.</a:t>
            </a:r>
            <a:endParaRPr lang="de-DE" dirty="0"/>
          </a:p>
        </p:txBody>
      </p:sp>
    </p:spTree>
    <p:extLst>
      <p:ext uri="{BB962C8B-B14F-4D97-AF65-F5344CB8AC3E}">
        <p14:creationId xmlns:p14="http://schemas.microsoft.com/office/powerpoint/2010/main" val="217553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Jede Einrichtung oder Abteilung hat sein eigenes Profil.</a:t>
            </a:r>
          </a:p>
          <a:p>
            <a:r>
              <a:rPr lang="de-DE" sz="1200" kern="1200" dirty="0" smtClean="0">
                <a:solidFill>
                  <a:schemeClr val="tx1"/>
                </a:solidFill>
                <a:latin typeface="+mn-lt"/>
                <a:ea typeface="+mn-ea"/>
                <a:cs typeface="+mn-cs"/>
              </a:rPr>
              <a:t>Im </a:t>
            </a:r>
            <a:r>
              <a:rPr lang="de-DE" sz="1200" u="sng" kern="1200" dirty="0" smtClean="0">
                <a:solidFill>
                  <a:schemeClr val="tx1"/>
                </a:solidFill>
                <a:latin typeface="+mn-lt"/>
                <a:ea typeface="+mn-ea"/>
                <a:cs typeface="+mn-cs"/>
              </a:rPr>
              <a:t>Einrichtungsprofil</a:t>
            </a:r>
            <a:r>
              <a:rPr lang="de-DE" sz="1200" kern="1200" dirty="0" smtClean="0">
                <a:solidFill>
                  <a:schemeClr val="tx1"/>
                </a:solidFill>
                <a:latin typeface="+mn-lt"/>
                <a:ea typeface="+mn-ea"/>
                <a:cs typeface="+mn-cs"/>
              </a:rPr>
              <a:t> wird festgelegt, ob die Einrichtung ein Chemikalienlager verwaltet und ob es eine zentrale Liefer- und Rechnungsadresse gibt.</a:t>
            </a:r>
          </a:p>
          <a:p>
            <a:r>
              <a:rPr lang="de-DE" sz="1200" kern="1200" dirty="0" smtClean="0">
                <a:solidFill>
                  <a:schemeClr val="tx1"/>
                </a:solidFill>
                <a:latin typeface="+mn-lt"/>
                <a:ea typeface="+mn-ea"/>
                <a:cs typeface="+mn-cs"/>
              </a:rPr>
              <a:t>Im </a:t>
            </a:r>
            <a:r>
              <a:rPr lang="de-DE" sz="1200" u="sng" kern="1200" dirty="0" smtClean="0">
                <a:solidFill>
                  <a:schemeClr val="tx1"/>
                </a:solidFill>
                <a:latin typeface="+mn-lt"/>
                <a:ea typeface="+mn-ea"/>
                <a:cs typeface="+mn-cs"/>
              </a:rPr>
              <a:t>Abteilungsprofil</a:t>
            </a:r>
            <a:r>
              <a:rPr lang="de-DE" sz="1200" kern="1200" dirty="0" smtClean="0">
                <a:solidFill>
                  <a:schemeClr val="tx1"/>
                </a:solidFill>
                <a:latin typeface="+mn-lt"/>
                <a:ea typeface="+mn-ea"/>
                <a:cs typeface="+mn-cs"/>
              </a:rPr>
              <a:t> werden Einstellungen über </a:t>
            </a:r>
            <a:r>
              <a:rPr lang="de-DE" sz="1200" u="sng" kern="1200" dirty="0" smtClean="0">
                <a:solidFill>
                  <a:schemeClr val="tx1"/>
                </a:solidFill>
                <a:latin typeface="+mn-lt"/>
                <a:ea typeface="+mn-ea"/>
                <a:cs typeface="+mn-cs"/>
              </a:rPr>
              <a:t>Benachrichtigungen, Berechtigungsgruppen</a:t>
            </a:r>
            <a:r>
              <a:rPr lang="de-DE" sz="1200" kern="1200" dirty="0" smtClean="0">
                <a:solidFill>
                  <a:schemeClr val="tx1"/>
                </a:solidFill>
                <a:latin typeface="+mn-lt"/>
                <a:ea typeface="+mn-ea"/>
                <a:cs typeface="+mn-cs"/>
              </a:rPr>
              <a:t> und </a:t>
            </a:r>
            <a:r>
              <a:rPr lang="de-DE" sz="1200" u="sng" kern="1200" dirty="0" smtClean="0">
                <a:solidFill>
                  <a:schemeClr val="tx1"/>
                </a:solidFill>
                <a:latin typeface="+mn-lt"/>
                <a:ea typeface="+mn-ea"/>
                <a:cs typeface="+mn-cs"/>
              </a:rPr>
              <a:t>Etiketteneinstellungen</a:t>
            </a:r>
            <a:r>
              <a:rPr lang="de-DE" sz="1200" kern="1200" dirty="0" smtClean="0">
                <a:solidFill>
                  <a:schemeClr val="tx1"/>
                </a:solidFill>
                <a:latin typeface="+mn-lt"/>
                <a:ea typeface="+mn-ea"/>
                <a:cs typeface="+mn-cs"/>
              </a:rPr>
              <a:t> vorgenommen.</a:t>
            </a:r>
          </a:p>
          <a:p>
            <a:r>
              <a:rPr lang="de-DE" sz="1200" kern="1200" dirty="0" smtClean="0">
                <a:solidFill>
                  <a:schemeClr val="tx1"/>
                </a:solidFill>
                <a:latin typeface="+mn-lt"/>
                <a:ea typeface="+mn-ea"/>
                <a:cs typeface="+mn-cs"/>
              </a:rPr>
              <a:t>Auch können Abteilungen Partnerschaften mit anderen Abteilungen eingehen, sogar Einrichtungsübergreifend um z.B. ein </a:t>
            </a:r>
            <a:r>
              <a:rPr lang="de-DE" sz="1200" u="sng" kern="1200" dirty="0" smtClean="0">
                <a:solidFill>
                  <a:schemeClr val="tx1"/>
                </a:solidFill>
                <a:latin typeface="+mn-lt"/>
                <a:ea typeface="+mn-ea"/>
                <a:cs typeface="+mn-cs"/>
              </a:rPr>
              <a:t>Produkttransfer</a:t>
            </a:r>
            <a:r>
              <a:rPr lang="de-DE" sz="1200" kern="1200" dirty="0" smtClean="0">
                <a:solidFill>
                  <a:schemeClr val="tx1"/>
                </a:solidFill>
                <a:latin typeface="+mn-lt"/>
                <a:ea typeface="+mn-ea"/>
                <a:cs typeface="+mn-cs"/>
              </a:rPr>
              <a:t>, die </a:t>
            </a:r>
            <a:r>
              <a:rPr lang="de-DE" sz="1200" u="sng" kern="1200" dirty="0" smtClean="0">
                <a:solidFill>
                  <a:schemeClr val="tx1"/>
                </a:solidFill>
                <a:latin typeface="+mn-lt"/>
                <a:ea typeface="+mn-ea"/>
                <a:cs typeface="+mn-cs"/>
              </a:rPr>
              <a:t>Ortseinsicht</a:t>
            </a:r>
            <a:r>
              <a:rPr lang="de-DE" sz="1200" kern="1200" dirty="0" smtClean="0">
                <a:solidFill>
                  <a:schemeClr val="tx1"/>
                </a:solidFill>
                <a:latin typeface="+mn-lt"/>
                <a:ea typeface="+mn-ea"/>
                <a:cs typeface="+mn-cs"/>
              </a:rPr>
              <a:t> oder das </a:t>
            </a:r>
            <a:r>
              <a:rPr lang="de-DE" sz="1200" u="sng" kern="1200" dirty="0" smtClean="0">
                <a:solidFill>
                  <a:schemeClr val="tx1"/>
                </a:solidFill>
                <a:latin typeface="+mn-lt"/>
                <a:ea typeface="+mn-ea"/>
                <a:cs typeface="+mn-cs"/>
              </a:rPr>
              <a:t>Auffinden von Produkten</a:t>
            </a:r>
            <a:r>
              <a:rPr lang="de-DE" sz="1200" kern="1200" dirty="0" smtClean="0">
                <a:solidFill>
                  <a:schemeClr val="tx1"/>
                </a:solidFill>
                <a:latin typeface="+mn-lt"/>
                <a:ea typeface="+mn-ea"/>
                <a:cs typeface="+mn-cs"/>
              </a:rPr>
              <a:t> zu gewähren (Erklärung in Zugriffsrechte bei Räume &amp; Plätze).</a:t>
            </a:r>
          </a:p>
          <a:p>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1252961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126054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ts val="1200"/>
              </a:lnSpc>
              <a:spcBef>
                <a:spcPts val="1200"/>
              </a:spcBef>
              <a:spcAft>
                <a:spcPts val="1200"/>
              </a:spcAft>
            </a:pPr>
            <a:r>
              <a:rPr lang="de-DE" sz="1200" dirty="0" smtClean="0">
                <a:latin typeface="+mn-lt"/>
                <a:ea typeface="Calibri"/>
                <a:cs typeface="Times New Roman"/>
              </a:rPr>
              <a:t>Hier im Beispiel hat Abt 1a eine Partnerschaft mit Abt 2a und Abt 2b. Aber Abt 2a hat nicht die gleichen Berechtigungen in der Abt 2b wie Abt 1a</a:t>
            </a:r>
          </a:p>
          <a:p>
            <a:pPr>
              <a:lnSpc>
                <a:spcPts val="1200"/>
              </a:lnSpc>
              <a:spcBef>
                <a:spcPts val="1200"/>
              </a:spcBef>
              <a:spcAft>
                <a:spcPts val="1200"/>
              </a:spcAft>
            </a:pPr>
            <a:r>
              <a:rPr lang="de-DE" sz="1200" dirty="0" smtClean="0">
                <a:latin typeface="+mn-lt"/>
                <a:ea typeface="Calibri"/>
                <a:cs typeface="Times New Roman"/>
              </a:rPr>
              <a:t>Diese Funktion ist gedacht für z.B.</a:t>
            </a:r>
          </a:p>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Nachwuchsgruppen, die einem Lehrstuhl zugehörig sind</a:t>
            </a:r>
          </a:p>
          <a:p>
            <a:pPr marL="342900" lvl="0" indent="-342900">
              <a:lnSpc>
                <a:spcPts val="1200"/>
              </a:lnSpc>
              <a:spcAft>
                <a:spcPts val="1200"/>
              </a:spcAft>
              <a:buFont typeface="Symbol"/>
              <a:buChar char=""/>
            </a:pPr>
            <a:r>
              <a:rPr lang="de-DE" sz="1200" dirty="0" smtClean="0">
                <a:latin typeface="+mn-lt"/>
                <a:ea typeface="Calibri"/>
                <a:cs typeface="Times New Roman"/>
              </a:rPr>
              <a:t>Abteilungen, die unter der gleichen Kostenstelle arbeiten.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Jede Abteilung verwaltet seine Räume und innerhalb der Räume die Plätze. Die einzelnen Plätze können nur von berechtigten Administratoren mit Zugriffsbeschränkungen versehen werden, damit nur Befugte die entsprechenden Produkte </a:t>
            </a:r>
            <a:r>
              <a:rPr lang="de-DE" sz="1200" u="sng" kern="1200" dirty="0" smtClean="0">
                <a:solidFill>
                  <a:schemeClr val="tx1"/>
                </a:solidFill>
                <a:latin typeface="+mn-lt"/>
                <a:ea typeface="+mn-ea"/>
                <a:cs typeface="+mn-cs"/>
              </a:rPr>
              <a:t>lokalisieren</a:t>
            </a:r>
            <a:r>
              <a:rPr lang="de-DE" sz="1200" kern="1200" dirty="0" smtClean="0">
                <a:solidFill>
                  <a:schemeClr val="tx1"/>
                </a:solidFill>
                <a:latin typeface="+mn-lt"/>
                <a:ea typeface="+mn-ea"/>
                <a:cs typeface="+mn-cs"/>
              </a:rPr>
              <a:t>, </a:t>
            </a:r>
            <a:r>
              <a:rPr lang="de-DE" sz="1200" u="sng" kern="1200" dirty="0" smtClean="0">
                <a:solidFill>
                  <a:schemeClr val="tx1"/>
                </a:solidFill>
                <a:latin typeface="+mn-lt"/>
                <a:ea typeface="+mn-ea"/>
                <a:cs typeface="+mn-cs"/>
              </a:rPr>
              <a:t>transferieren</a:t>
            </a:r>
            <a:r>
              <a:rPr lang="de-DE" sz="1200" kern="1200" dirty="0" smtClean="0">
                <a:solidFill>
                  <a:schemeClr val="tx1"/>
                </a:solidFill>
                <a:latin typeface="+mn-lt"/>
                <a:ea typeface="+mn-ea"/>
                <a:cs typeface="+mn-cs"/>
              </a:rPr>
              <a:t> oder </a:t>
            </a:r>
            <a:r>
              <a:rPr lang="de-DE" sz="1200" u="sng" kern="1200" dirty="0" smtClean="0">
                <a:solidFill>
                  <a:schemeClr val="tx1"/>
                </a:solidFill>
                <a:latin typeface="+mn-lt"/>
                <a:ea typeface="+mn-ea"/>
                <a:cs typeface="+mn-cs"/>
              </a:rPr>
              <a:t>finden</a:t>
            </a:r>
            <a:r>
              <a:rPr lang="de-DE" sz="1200" kern="1200" dirty="0" smtClean="0">
                <a:solidFill>
                  <a:schemeClr val="tx1"/>
                </a:solidFill>
                <a:latin typeface="+mn-lt"/>
                <a:ea typeface="+mn-ea"/>
                <a:cs typeface="+mn-cs"/>
              </a:rPr>
              <a:t> können.</a:t>
            </a:r>
          </a:p>
          <a:p>
            <a:r>
              <a:rPr lang="de-DE" sz="1200" kern="1200" dirty="0" smtClean="0">
                <a:solidFill>
                  <a:schemeClr val="tx1"/>
                </a:solidFill>
                <a:latin typeface="+mn-lt"/>
                <a:ea typeface="+mn-ea"/>
                <a:cs typeface="+mn-cs"/>
              </a:rPr>
              <a:t>Diese Einschränkungen gelten nicht für Anwender mit der Funktion Sicherheit</a:t>
            </a:r>
          </a:p>
          <a:p>
            <a:r>
              <a:rPr lang="de-DE" sz="1200" kern="1200" dirty="0" smtClean="0">
                <a:solidFill>
                  <a:schemeClr val="tx1"/>
                </a:solidFill>
                <a:latin typeface="+mn-lt"/>
                <a:ea typeface="+mn-ea"/>
                <a:cs typeface="+mn-cs"/>
              </a:rPr>
              <a:t>Jeder Platz hat einen eindeutigen Barcode für die Erleichterung von Inventuren</a:t>
            </a:r>
          </a:p>
          <a:p>
            <a:r>
              <a:rPr lang="de-DE" sz="1200" kern="1200" dirty="0" smtClean="0">
                <a:solidFill>
                  <a:schemeClr val="tx1"/>
                </a:solidFill>
                <a:latin typeface="+mn-lt"/>
                <a:ea typeface="+mn-ea"/>
                <a:cs typeface="+mn-cs"/>
              </a:rPr>
              <a:t>Jeder Raum ist einer Lagerklasse zugeordnet. Bei Fehllagerung kann eine Alarmmeldung versandt oder ausgegeben werden.</a:t>
            </a:r>
          </a:p>
          <a:p>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Innerhalb einer Abteilung verwaltet der zugriffsberechtigte Administrator die Anwender. Dazu gehört unter anderen:</a:t>
            </a:r>
          </a:p>
          <a:p>
            <a:pPr lvl="0"/>
            <a:r>
              <a:rPr lang="de-DE" sz="1200" kern="1200" dirty="0" smtClean="0">
                <a:solidFill>
                  <a:schemeClr val="tx1"/>
                </a:solidFill>
                <a:latin typeface="+mn-lt"/>
                <a:ea typeface="+mn-ea"/>
                <a:cs typeface="+mn-cs"/>
              </a:rPr>
              <a:t>Das Sperren des </a:t>
            </a:r>
            <a:r>
              <a:rPr lang="de-DE" sz="1200" kern="1200" dirty="0" err="1" smtClean="0">
                <a:solidFill>
                  <a:schemeClr val="tx1"/>
                </a:solidFill>
                <a:latin typeface="+mn-lt"/>
                <a:ea typeface="+mn-ea"/>
                <a:cs typeface="+mn-cs"/>
              </a:rPr>
              <a:t>GoeChemzugangs</a:t>
            </a:r>
            <a:r>
              <a:rPr lang="de-DE" sz="1200" kern="1200" dirty="0" smtClean="0">
                <a:solidFill>
                  <a:schemeClr val="tx1"/>
                </a:solidFill>
                <a:latin typeface="+mn-lt"/>
                <a:ea typeface="+mn-ea"/>
                <a:cs typeface="+mn-cs"/>
              </a:rPr>
              <a:t> oder das </a:t>
            </a:r>
            <a:r>
              <a:rPr lang="de-DE" sz="1200" kern="1200" dirty="0" err="1" smtClean="0">
                <a:solidFill>
                  <a:schemeClr val="tx1"/>
                </a:solidFill>
                <a:latin typeface="+mn-lt"/>
                <a:ea typeface="+mn-ea"/>
                <a:cs typeface="+mn-cs"/>
              </a:rPr>
              <a:t>entsperren</a:t>
            </a:r>
            <a:r>
              <a:rPr lang="de-DE" sz="1200" kern="1200" dirty="0" smtClean="0">
                <a:solidFill>
                  <a:schemeClr val="tx1"/>
                </a:solidFill>
                <a:latin typeface="+mn-lt"/>
                <a:ea typeface="+mn-ea"/>
                <a:cs typeface="+mn-cs"/>
              </a:rPr>
              <a:t>, wenn z.B. das falsche Passwort zu oft eingegeben wurde</a:t>
            </a:r>
          </a:p>
          <a:p>
            <a:pPr lvl="0"/>
            <a:r>
              <a:rPr lang="de-DE" sz="1200" kern="1200" dirty="0" smtClean="0">
                <a:solidFill>
                  <a:schemeClr val="tx1"/>
                </a:solidFill>
                <a:latin typeface="+mn-lt"/>
                <a:ea typeface="+mn-ea"/>
                <a:cs typeface="+mn-cs"/>
              </a:rPr>
              <a:t>Das Löschen oder Aufnehmen des Anwenders</a:t>
            </a:r>
          </a:p>
          <a:p>
            <a:pPr lvl="0"/>
            <a:r>
              <a:rPr lang="de-DE" sz="1200" kern="1200" dirty="0" smtClean="0">
                <a:solidFill>
                  <a:schemeClr val="tx1"/>
                </a:solidFill>
                <a:latin typeface="+mn-lt"/>
                <a:ea typeface="+mn-ea"/>
                <a:cs typeface="+mn-cs"/>
              </a:rPr>
              <a:t>Das Zuordnen in eine Berechtigungsgruppe</a:t>
            </a:r>
          </a:p>
          <a:p>
            <a:r>
              <a:rPr lang="de-DE" sz="1200" kern="1200" dirty="0" smtClean="0">
                <a:solidFill>
                  <a:schemeClr val="tx1"/>
                </a:solidFill>
                <a:latin typeface="+mn-lt"/>
                <a:ea typeface="+mn-ea"/>
                <a:cs typeface="+mn-cs"/>
              </a:rPr>
              <a:t>Auch haben die Administratoren den direkten Zugriff auf seinen Chemikalienbestand</a:t>
            </a:r>
          </a:p>
          <a:p>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Jeder Anwender hat Zugriff auf sein Profil und Kann Daten ändern, zu denen er berechtigt ist. Alle anderen Daten (</a:t>
            </a:r>
            <a:r>
              <a:rPr lang="de-DE" sz="1200" u="sng" kern="1200" dirty="0" smtClean="0">
                <a:solidFill>
                  <a:schemeClr val="tx1"/>
                </a:solidFill>
                <a:latin typeface="+mn-lt"/>
                <a:ea typeface="+mn-ea"/>
                <a:cs typeface="+mn-cs"/>
              </a:rPr>
              <a:t>grau</a:t>
            </a:r>
            <a:r>
              <a:rPr lang="de-DE" sz="1200" kern="1200" dirty="0" smtClean="0">
                <a:solidFill>
                  <a:schemeClr val="tx1"/>
                </a:solidFill>
                <a:latin typeface="+mn-lt"/>
                <a:ea typeface="+mn-ea"/>
                <a:cs typeface="+mn-cs"/>
              </a:rPr>
              <a:t>) kann nur der Administrator ändern (auch nur wenn lokaler Anwender, dazu später)</a:t>
            </a:r>
          </a:p>
          <a:p>
            <a:r>
              <a:rPr lang="de-DE" sz="1200" kern="1200" dirty="0" smtClean="0">
                <a:solidFill>
                  <a:schemeClr val="tx1"/>
                </a:solidFill>
                <a:latin typeface="+mn-lt"/>
                <a:ea typeface="+mn-ea"/>
                <a:cs typeface="+mn-cs"/>
              </a:rPr>
              <a:t>Für eine Single </a:t>
            </a:r>
            <a:r>
              <a:rPr lang="de-DE" sz="1200" kern="1200" dirty="0" err="1" smtClean="0">
                <a:solidFill>
                  <a:schemeClr val="tx1"/>
                </a:solidFill>
                <a:latin typeface="+mn-lt"/>
                <a:ea typeface="+mn-ea"/>
                <a:cs typeface="+mn-cs"/>
              </a:rPr>
              <a:t>sign</a:t>
            </a:r>
            <a:r>
              <a:rPr lang="de-DE" sz="1200" kern="1200" dirty="0" smtClean="0">
                <a:solidFill>
                  <a:schemeClr val="tx1"/>
                </a:solidFill>
                <a:latin typeface="+mn-lt"/>
                <a:ea typeface="+mn-ea"/>
                <a:cs typeface="+mn-cs"/>
              </a:rPr>
              <a:t> on-Anmeldung ist es unerlässlich, das man unter einem Anwendernamen mehrere Funktionen in GoeChem ausfüllen kann. Dazu können Anwender „</a:t>
            </a:r>
            <a:r>
              <a:rPr lang="de-DE" sz="1200" u="sng" kern="1200" dirty="0" smtClean="0">
                <a:solidFill>
                  <a:schemeClr val="tx1"/>
                </a:solidFill>
                <a:latin typeface="+mn-lt"/>
                <a:ea typeface="+mn-ea"/>
                <a:cs typeface="+mn-cs"/>
              </a:rPr>
              <a:t>mehrere Mitgliedschaften“ </a:t>
            </a:r>
            <a:r>
              <a:rPr lang="de-DE" sz="1200" kern="1200" dirty="0" smtClean="0">
                <a:solidFill>
                  <a:schemeClr val="tx1"/>
                </a:solidFill>
                <a:latin typeface="+mn-lt"/>
                <a:ea typeface="+mn-ea"/>
                <a:cs typeface="+mn-cs"/>
              </a:rPr>
              <a:t>beantragen.</a:t>
            </a:r>
            <a:endParaRPr lang="de-DE" sz="1200" kern="1200" dirty="0">
              <a:solidFill>
                <a:schemeClr val="tx1"/>
              </a:solidFill>
              <a:latin typeface="+mn-lt"/>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ts val="1200"/>
              </a:lnSpc>
              <a:spcBef>
                <a:spcPts val="1200"/>
              </a:spcBef>
              <a:spcAft>
                <a:spcPts val="1200"/>
              </a:spcAft>
            </a:pPr>
            <a:r>
              <a:rPr lang="de-DE" sz="1200" dirty="0" smtClean="0">
                <a:latin typeface="+mn-lt"/>
                <a:ea typeface="Calibri"/>
                <a:cs typeface="Times New Roman"/>
              </a:rPr>
              <a:t>Innerhalb von GoeChem existieren aktuell 3 genutzte Anmelde und Registrierungsverfahren. Neben der lokalen Anmeldung und Registrierung kann diese noch über das Single </a:t>
            </a:r>
            <a:r>
              <a:rPr lang="de-DE" sz="1200" dirty="0" err="1" smtClean="0">
                <a:latin typeface="+mn-lt"/>
                <a:ea typeface="Calibri"/>
                <a:cs typeface="Times New Roman"/>
              </a:rPr>
              <a:t>Sign</a:t>
            </a:r>
            <a:r>
              <a:rPr lang="de-DE" sz="1200" dirty="0" smtClean="0">
                <a:latin typeface="+mn-lt"/>
                <a:ea typeface="Calibri"/>
                <a:cs typeface="Times New Roman"/>
              </a:rPr>
              <a:t> on (kurz SSO) Verfahren erfolgen. Aktuell sind</a:t>
            </a:r>
          </a:p>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das CAS-Verfahren (</a:t>
            </a:r>
            <a:r>
              <a:rPr lang="de-DE" sz="1200" dirty="0" err="1" smtClean="0">
                <a:latin typeface="+mn-lt"/>
                <a:ea typeface="Calibri"/>
                <a:cs typeface="Times New Roman"/>
              </a:rPr>
              <a:t>central</a:t>
            </a:r>
            <a:r>
              <a:rPr lang="de-DE" sz="1200" dirty="0" smtClean="0">
                <a:latin typeface="+mn-lt"/>
                <a:ea typeface="Calibri"/>
                <a:cs typeface="Times New Roman"/>
              </a:rPr>
              <a:t> </a:t>
            </a:r>
            <a:r>
              <a:rPr lang="de-DE" sz="1200" dirty="0" err="1" smtClean="0">
                <a:latin typeface="+mn-lt"/>
                <a:ea typeface="Calibri"/>
                <a:cs typeface="Times New Roman"/>
              </a:rPr>
              <a:t>authentification</a:t>
            </a:r>
            <a:r>
              <a:rPr lang="de-DE" sz="1200" dirty="0" smtClean="0">
                <a:latin typeface="+mn-lt"/>
                <a:ea typeface="Calibri"/>
                <a:cs typeface="Times New Roman"/>
              </a:rPr>
              <a:t> </a:t>
            </a:r>
            <a:r>
              <a:rPr lang="de-DE" sz="1200" dirty="0" err="1" smtClean="0">
                <a:latin typeface="+mn-lt"/>
                <a:ea typeface="Calibri"/>
                <a:cs typeface="Times New Roman"/>
              </a:rPr>
              <a:t>system</a:t>
            </a:r>
            <a:r>
              <a:rPr lang="de-DE" sz="1200" dirty="0" smtClean="0">
                <a:latin typeface="+mn-lt"/>
                <a:ea typeface="Calibri"/>
                <a:cs typeface="Times New Roman"/>
              </a:rPr>
              <a:t>)</a:t>
            </a:r>
          </a:p>
          <a:p>
            <a:pPr marL="342900" lvl="0" indent="-342900">
              <a:lnSpc>
                <a:spcPts val="1200"/>
              </a:lnSpc>
              <a:spcAft>
                <a:spcPts val="1200"/>
              </a:spcAft>
              <a:buFont typeface="Symbol"/>
              <a:buChar char=""/>
            </a:pPr>
            <a:r>
              <a:rPr lang="de-DE" sz="1200" dirty="0" smtClean="0">
                <a:latin typeface="+mn-lt"/>
                <a:ea typeface="Calibri"/>
                <a:cs typeface="Times New Roman"/>
              </a:rPr>
              <a:t>und das </a:t>
            </a:r>
            <a:r>
              <a:rPr lang="de-DE" sz="1200" dirty="0" err="1" smtClean="0">
                <a:latin typeface="+mn-lt"/>
                <a:ea typeface="Calibri"/>
                <a:cs typeface="Times New Roman"/>
              </a:rPr>
              <a:t>Shibboleth</a:t>
            </a:r>
            <a:r>
              <a:rPr lang="de-DE" sz="1200" dirty="0" smtClean="0">
                <a:latin typeface="+mn-lt"/>
                <a:ea typeface="Calibri"/>
                <a:cs typeface="Times New Roman"/>
              </a:rPr>
              <a:t>-Verfahren</a:t>
            </a:r>
          </a:p>
          <a:p>
            <a:pPr>
              <a:lnSpc>
                <a:spcPts val="1200"/>
              </a:lnSpc>
              <a:spcBef>
                <a:spcPts val="1200"/>
              </a:spcBef>
              <a:spcAft>
                <a:spcPts val="1200"/>
              </a:spcAft>
            </a:pPr>
            <a:r>
              <a:rPr lang="de-DE" sz="1200" dirty="0" smtClean="0">
                <a:latin typeface="+mn-lt"/>
                <a:ea typeface="Calibri"/>
                <a:cs typeface="Times New Roman"/>
              </a:rPr>
              <a:t>implementiert.</a:t>
            </a:r>
          </a:p>
          <a:p>
            <a:pPr>
              <a:lnSpc>
                <a:spcPts val="1200"/>
              </a:lnSpc>
              <a:spcBef>
                <a:spcPts val="1200"/>
              </a:spcBef>
              <a:spcAft>
                <a:spcPts val="1200"/>
              </a:spcAft>
            </a:pPr>
            <a:r>
              <a:rPr lang="de-DE" sz="1200" dirty="0" smtClean="0">
                <a:latin typeface="+mn-lt"/>
                <a:ea typeface="Calibri"/>
                <a:cs typeface="Times New Roman"/>
              </a:rPr>
              <a:t>Die Vorteile der SSO-Anmeldung sind, …</a:t>
            </a:r>
          </a:p>
          <a:p>
            <a:pPr marL="342900" lvl="0" indent="-342900">
              <a:lnSpc>
                <a:spcPts val="1200"/>
              </a:lnSpc>
              <a:spcBef>
                <a:spcPts val="1200"/>
              </a:spcBef>
              <a:spcAft>
                <a:spcPts val="1200"/>
              </a:spcAft>
              <a:buFont typeface="+mj-lt"/>
              <a:buAutoNum type="arabicPeriod"/>
              <a:tabLst>
                <a:tab pos="457200" algn="l"/>
              </a:tabLst>
            </a:pPr>
            <a:r>
              <a:rPr lang="de-DE" sz="1200" dirty="0" smtClean="0">
                <a:latin typeface="+mn-lt"/>
                <a:ea typeface="Calibri"/>
                <a:cs typeface="Times New Roman"/>
              </a:rPr>
              <a:t>… </a:t>
            </a:r>
            <a:r>
              <a:rPr lang="de-DE" sz="1200" dirty="0" err="1" smtClean="0">
                <a:latin typeface="+mn-lt"/>
                <a:ea typeface="Calibri"/>
                <a:cs typeface="Times New Roman"/>
              </a:rPr>
              <a:t>daß</a:t>
            </a:r>
            <a:r>
              <a:rPr lang="de-DE" sz="1200" dirty="0" smtClean="0">
                <a:latin typeface="+mn-lt"/>
                <a:ea typeface="Calibri"/>
                <a:cs typeface="Times New Roman"/>
              </a:rPr>
              <a:t> die Daten an einer zentralen Stelle gepflegt werden und somit die Daten in GoeChem ebenfalls aktuell sind.</a:t>
            </a:r>
          </a:p>
          <a:p>
            <a:pPr marL="342900" lvl="0" indent="-342900">
              <a:lnSpc>
                <a:spcPts val="1200"/>
              </a:lnSpc>
              <a:spcBef>
                <a:spcPts val="1200"/>
              </a:spcBef>
              <a:spcAft>
                <a:spcPts val="1200"/>
              </a:spcAft>
              <a:buFont typeface="+mj-lt"/>
              <a:buAutoNum type="arabicPeriod"/>
              <a:tabLst>
                <a:tab pos="457200" algn="l"/>
              </a:tabLst>
            </a:pPr>
            <a:r>
              <a:rPr lang="de-DE" sz="1200" dirty="0" smtClean="0">
                <a:latin typeface="+mn-lt"/>
                <a:ea typeface="Calibri"/>
                <a:cs typeface="Times New Roman"/>
              </a:rPr>
              <a:t>… wenn sich ein Anwender schon am Authentifizierungsserver angemeldet hat, er GoeChem ohne erneute Anmeldung nutzen kann (Browsercookie).</a:t>
            </a:r>
          </a:p>
          <a:p>
            <a:r>
              <a:rPr lang="de-DE" sz="1200" dirty="0" smtClean="0">
                <a:latin typeface="+mn-lt"/>
                <a:ea typeface="Calibri"/>
                <a:cs typeface="Times New Roman"/>
              </a:rPr>
              <a:t>Phishing-Attacken werden erschwert, da Sie sich nur an einer Stelle authentifizieren müssen. Diese eine Stelle kann leichter vom erfahrenen IT-Fachpersonal auf Korrektheit (URL, SSL-Serverzertifikat, etc.) überprüft werden</a:t>
            </a:r>
            <a:r>
              <a:rPr lang="de-DE" sz="1200" i="1" dirty="0" smtClean="0">
                <a:latin typeface="+mn-lt"/>
                <a:ea typeface="Calibri"/>
                <a:cs typeface="Times New Roman"/>
              </a:rPr>
              <a:t> </a:t>
            </a:r>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ts val="1200"/>
              </a:lnSpc>
              <a:spcBef>
                <a:spcPts val="1200"/>
              </a:spcBef>
              <a:spcAft>
                <a:spcPts val="1200"/>
              </a:spcAft>
            </a:pPr>
            <a:r>
              <a:rPr lang="de-DE" sz="1200" dirty="0" smtClean="0">
                <a:latin typeface="+mn-lt"/>
                <a:ea typeface="Calibri"/>
                <a:cs typeface="Times New Roman"/>
              </a:rPr>
              <a:t>Die Nachteile sind</a:t>
            </a:r>
          </a:p>
          <a:p>
            <a:pPr marL="342900" lvl="0" indent="-342900">
              <a:lnSpc>
                <a:spcPts val="1200"/>
              </a:lnSpc>
              <a:spcBef>
                <a:spcPts val="1200"/>
              </a:spcBef>
              <a:spcAft>
                <a:spcPts val="1200"/>
              </a:spcAft>
              <a:buFont typeface="+mj-lt"/>
              <a:buAutoNum type="arabicPeriod"/>
              <a:tabLst>
                <a:tab pos="457200" algn="l"/>
              </a:tabLst>
            </a:pPr>
            <a:r>
              <a:rPr lang="de-DE" sz="1200" dirty="0" smtClean="0">
                <a:latin typeface="+mn-lt"/>
                <a:ea typeface="Calibri"/>
                <a:cs typeface="Times New Roman"/>
              </a:rPr>
              <a:t>GoeChem kann nicht genutzt werden, wenn der Authentifizierungsserver nicht zur Verfügung steht.</a:t>
            </a:r>
          </a:p>
          <a:p>
            <a:pPr marL="342900" lvl="0" indent="-342900">
              <a:lnSpc>
                <a:spcPts val="1200"/>
              </a:lnSpc>
              <a:spcBef>
                <a:spcPts val="1200"/>
              </a:spcBef>
              <a:spcAft>
                <a:spcPts val="1200"/>
              </a:spcAft>
              <a:buFont typeface="+mj-lt"/>
              <a:buAutoNum type="arabicPeriod"/>
              <a:tabLst>
                <a:tab pos="457200" algn="l"/>
              </a:tabLst>
            </a:pPr>
            <a:r>
              <a:rPr lang="de-DE" sz="1200" dirty="0" smtClean="0">
                <a:latin typeface="+mn-lt"/>
                <a:ea typeface="Calibri"/>
                <a:cs typeface="Times New Roman"/>
              </a:rPr>
              <a:t>GoeChem kann nicht bei einer Sperrung des Kontos genutzt werden.</a:t>
            </a:r>
          </a:p>
          <a:p>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Weitere, aber nicht empfohlene Verfahren sind Anmeldungen über </a:t>
            </a:r>
            <a:r>
              <a:rPr lang="de-DE" sz="1200" kern="1200" dirty="0" err="1" smtClean="0">
                <a:solidFill>
                  <a:schemeClr val="tx1"/>
                </a:solidFill>
                <a:latin typeface="+mn-lt"/>
                <a:ea typeface="+mn-ea"/>
                <a:cs typeface="+mn-cs"/>
              </a:rPr>
              <a:t>Google+,Facebook</a:t>
            </a:r>
            <a:r>
              <a:rPr lang="de-DE" sz="1200" kern="1200" dirty="0" smtClean="0">
                <a:solidFill>
                  <a:schemeClr val="tx1"/>
                </a:solidFill>
                <a:latin typeface="+mn-lt"/>
                <a:ea typeface="+mn-ea"/>
                <a:cs typeface="+mn-cs"/>
              </a:rPr>
              <a:t>, MSN, da die Herkunft und Identität des Anwenders nicht überprüft werden kann</a:t>
            </a:r>
            <a:endParaRPr lang="de-D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Bei einer lokalen Anmeldung werden zuerst die vorhandenen Anwenderdaten geprüft. Sind diese nicht vorhanden, erfolgt die Registrierung mit Validierung der E-Mailadresse.</a:t>
            </a:r>
          </a:p>
          <a:p>
            <a:r>
              <a:rPr lang="de-DE" sz="1200" kern="1200" dirty="0" smtClean="0">
                <a:solidFill>
                  <a:schemeClr val="tx1"/>
                </a:solidFill>
                <a:latin typeface="+mn-lt"/>
                <a:ea typeface="+mn-ea"/>
                <a:cs typeface="+mn-cs"/>
              </a:rPr>
              <a:t>Sind die Anwenderdaten vorhanden, wird das eingegebene Passwort geprüft. Ist es korrekt, erfolgt die Prüfung des Kontostatus. Erst dann ist die Anmeldung komplett.</a:t>
            </a:r>
          </a:p>
          <a:p>
            <a:endParaRPr lang="de-D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Beim CAS-Verfahren prüft GoeChem ein übergebenes Ticket. Ist es nicht vorhanden, wird der Anwender zur Anmeldeseite des CAS-Servers geleitet. War dort die Anmeldung erfolgreich wird dieser wieder zum GoeChem-System MIT Ticket geleitet. Nun prüft GoeChem das Ticket beim CAS-Server und erhält bei gültigem Ticket den Benutzernamen. Ist dieser Name in GoeChem registriert folgen die weiteren Schritte wie bei der lokalen Anmeldung.</a:t>
            </a:r>
            <a:endParaRPr lang="de-D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Beim </a:t>
            </a:r>
            <a:r>
              <a:rPr lang="de-DE" sz="1200" kern="1200" dirty="0" err="1" smtClean="0">
                <a:solidFill>
                  <a:schemeClr val="tx1"/>
                </a:solidFill>
                <a:latin typeface="+mn-lt"/>
                <a:ea typeface="+mn-ea"/>
                <a:cs typeface="+mn-cs"/>
              </a:rPr>
              <a:t>Shibboleth</a:t>
            </a:r>
            <a:r>
              <a:rPr lang="de-DE" sz="1200" kern="1200" dirty="0" smtClean="0">
                <a:solidFill>
                  <a:schemeClr val="tx1"/>
                </a:solidFill>
                <a:latin typeface="+mn-lt"/>
                <a:ea typeface="+mn-ea"/>
                <a:cs typeface="+mn-cs"/>
              </a:rPr>
              <a:t>-Verfahren bekommt GoeChem alle freigegebenen Anwenderdaten. Das System beruht auch auf ein Ticket-System nur das auf dem Server, auf den GoeChem läuft, auch der </a:t>
            </a:r>
            <a:r>
              <a:rPr lang="de-DE" sz="1200" kern="1200" dirty="0" err="1" smtClean="0">
                <a:solidFill>
                  <a:schemeClr val="tx1"/>
                </a:solidFill>
                <a:latin typeface="+mn-lt"/>
                <a:ea typeface="+mn-ea"/>
                <a:cs typeface="+mn-cs"/>
              </a:rPr>
              <a:t>Shibboleth</a:t>
            </a:r>
            <a:r>
              <a:rPr lang="de-DE" sz="1200" kern="1200" dirty="0" smtClean="0">
                <a:solidFill>
                  <a:schemeClr val="tx1"/>
                </a:solidFill>
                <a:latin typeface="+mn-lt"/>
                <a:ea typeface="+mn-ea"/>
                <a:cs typeface="+mn-cs"/>
              </a:rPr>
              <a:t> Service Provider laufen muss. Dieser übernimmt die Anmeldung.</a:t>
            </a:r>
          </a:p>
          <a:p>
            <a:r>
              <a:rPr lang="de-DE" sz="1200" kern="1200" dirty="0" smtClean="0">
                <a:solidFill>
                  <a:schemeClr val="tx1"/>
                </a:solidFill>
                <a:latin typeface="+mn-lt"/>
                <a:ea typeface="+mn-ea"/>
                <a:cs typeface="+mn-cs"/>
              </a:rPr>
              <a:t>Ein weiterer Vorteil dieses Verfahrens im Vergleich zum CAS-Verfahren ist die optionale Föderationszugehörigkeit (z.B. DFN). Dadurch muss ein Anwender, der für eine Kurze Zeit Gast ist, KEIN Konto eingerichtet bekommen, da die Prüfung der Daten an seiner Heimateinrichtung erfolgt.</a:t>
            </a:r>
          </a:p>
          <a:p>
            <a:endParaRPr lang="de-D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Chemikalienverzeichnis schon beim Wareneingang aktualisiert wird, wurde der Wareneinkauf in GoeChem integriert, da aus eigener Erfahrung ein nachträgliches Aktualisieren des Verzeichnisses unregelmäßig durchgeführt wird.</a:t>
            </a:r>
          </a:p>
          <a:p>
            <a:r>
              <a:rPr lang="de-DE" sz="1200" kern="1200" dirty="0" smtClean="0">
                <a:solidFill>
                  <a:schemeClr val="tx1"/>
                </a:solidFill>
                <a:latin typeface="+mn-lt"/>
                <a:ea typeface="+mn-ea"/>
                <a:cs typeface="+mn-cs"/>
              </a:rPr>
              <a:t>Um Anwendern das Erstellen eines Bestellauftrages zu erleichtern, bieten Händler aus ihren Onlineshops immer mehr den Warenkorbtransfer an. Dadurch kann vom Erstellen des Warenkorbes beim Händler bis zur Übertragung des Bestellauftrages zum Händler eine durchgängige Prozesskette (kein Medienbruch) garantiert werden. Sogar Lieferbelege und Rechnungen können effizienter verarbeitet werden durch den Einsatz von Barcodes, wenn Händler diese Technik anbieten.</a:t>
            </a:r>
          </a:p>
          <a:p>
            <a:endParaRPr lang="de-DE" dirty="0"/>
          </a:p>
        </p:txBody>
      </p:sp>
    </p:spTree>
    <p:extLst>
      <p:ext uri="{BB962C8B-B14F-4D97-AF65-F5344CB8AC3E}">
        <p14:creationId xmlns:p14="http://schemas.microsoft.com/office/powerpoint/2010/main" val="2332729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772781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291570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967566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181350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ts val="1200"/>
              </a:lnSpc>
              <a:spcBef>
                <a:spcPts val="1200"/>
              </a:spcBef>
              <a:spcAft>
                <a:spcPts val="1200"/>
              </a:spcAft>
            </a:pPr>
            <a:r>
              <a:rPr lang="de-DE" sz="1200" dirty="0" smtClean="0">
                <a:latin typeface="+mn-lt"/>
                <a:ea typeface="Calibri"/>
                <a:cs typeface="Times New Roman"/>
              </a:rPr>
              <a:t>Ohne dieses Verfahren hatte nur ein einkaufsberechtigter Anwenderkreis Zugang zum Online-Shop und führte dort die Bestellung durch. Dabei könnte es sein, </a:t>
            </a:r>
            <a:r>
              <a:rPr lang="de-DE" sz="1200" dirty="0" err="1" smtClean="0">
                <a:latin typeface="+mn-lt"/>
                <a:ea typeface="Calibri"/>
                <a:cs typeface="Times New Roman"/>
              </a:rPr>
              <a:t>daß</a:t>
            </a:r>
            <a:r>
              <a:rPr lang="de-DE" sz="1200" dirty="0" smtClean="0">
                <a:latin typeface="+mn-lt"/>
                <a:ea typeface="Calibri"/>
                <a:cs typeface="Times New Roman"/>
              </a:rPr>
              <a:t> …</a:t>
            </a:r>
          </a:p>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 innerhalb der Organisation Waren beim gleichen Händler zu unterschiedlichen Liefer und Zahlungsbedingungen erworben werden …</a:t>
            </a:r>
          </a:p>
          <a:p>
            <a:pPr marL="342900" lvl="0" indent="-342900">
              <a:lnSpc>
                <a:spcPts val="1200"/>
              </a:lnSpc>
              <a:spcAft>
                <a:spcPts val="1200"/>
              </a:spcAft>
              <a:buFont typeface="Symbol"/>
              <a:buChar char=""/>
            </a:pPr>
            <a:r>
              <a:rPr lang="de-DE" sz="1200" dirty="0" smtClean="0">
                <a:latin typeface="+mn-lt"/>
                <a:ea typeface="Calibri"/>
                <a:cs typeface="Times New Roman"/>
              </a:rPr>
              <a:t>… und Lieferzeiten länger dauern</a:t>
            </a:r>
          </a:p>
          <a:p>
            <a:pPr>
              <a:lnSpc>
                <a:spcPts val="1200"/>
              </a:lnSpc>
              <a:spcBef>
                <a:spcPts val="1200"/>
              </a:spcBef>
              <a:spcAft>
                <a:spcPts val="1200"/>
              </a:spcAft>
            </a:pPr>
            <a:r>
              <a:rPr lang="de-DE" sz="1200" dirty="0" smtClean="0">
                <a:latin typeface="+mn-lt"/>
                <a:ea typeface="Calibri"/>
                <a:cs typeface="Times New Roman"/>
              </a:rPr>
              <a:t>Außerdem sind dann die Daten noch nicht einmal im eigenen Warenwirtschaftssystem.</a:t>
            </a:r>
          </a:p>
          <a:p>
            <a:pPr>
              <a:lnSpc>
                <a:spcPts val="1200"/>
              </a:lnSpc>
              <a:spcBef>
                <a:spcPts val="1200"/>
              </a:spcBef>
              <a:spcAft>
                <a:spcPts val="1200"/>
              </a:spcAft>
            </a:pPr>
            <a:r>
              <a:rPr lang="de-DE" sz="1200" dirty="0" smtClean="0">
                <a:latin typeface="+mn-lt"/>
                <a:ea typeface="Calibri"/>
                <a:cs typeface="Times New Roman"/>
              </a:rPr>
              <a:t>Eine Studie hatte ergeben, </a:t>
            </a:r>
            <a:r>
              <a:rPr lang="de-DE" sz="1200" dirty="0" err="1" smtClean="0">
                <a:latin typeface="+mn-lt"/>
                <a:ea typeface="Calibri"/>
                <a:cs typeface="Times New Roman"/>
              </a:rPr>
              <a:t>daß</a:t>
            </a:r>
            <a:r>
              <a:rPr lang="de-DE" sz="1200" dirty="0" smtClean="0">
                <a:latin typeface="+mn-lt"/>
                <a:ea typeface="Calibri"/>
                <a:cs typeface="Times New Roman"/>
              </a:rPr>
              <a:t> durchschnittlich die Bearbeitung eines Bestellauftrages </a:t>
            </a:r>
            <a:r>
              <a:rPr lang="de-DE" sz="1200" dirty="0" err="1" smtClean="0">
                <a:latin typeface="+mn-lt"/>
                <a:ea typeface="Calibri"/>
                <a:cs typeface="Times New Roman"/>
              </a:rPr>
              <a:t>ca</a:t>
            </a:r>
            <a:r>
              <a:rPr lang="de-DE" sz="1200" dirty="0" smtClean="0">
                <a:latin typeface="+mn-lt"/>
                <a:ea typeface="Calibri"/>
                <a:cs typeface="Times New Roman"/>
              </a:rPr>
              <a:t> 60€ und in der Wirtschaft 100 € kostet, wobei der Warenwert zu 34% unter 50€ und zu 53% unter 100€ beträgt. Um die Kosten der Bestellauftragsbearbeitung zu senken, existiert in GoeChem der elektronische Einkaufshelfer.</a:t>
            </a:r>
          </a:p>
        </p:txBody>
      </p:sp>
    </p:spTree>
    <p:extLst>
      <p:ext uri="{BB962C8B-B14F-4D97-AF65-F5344CB8AC3E}">
        <p14:creationId xmlns:p14="http://schemas.microsoft.com/office/powerpoint/2010/main" val="245893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Es können PDF-Dateien erstellt werden (z.B. </a:t>
            </a:r>
            <a:r>
              <a:rPr lang="de-DE" sz="1200" u="sng" kern="1200" dirty="0" smtClean="0">
                <a:solidFill>
                  <a:schemeClr val="tx1"/>
                </a:solidFill>
                <a:latin typeface="+mn-lt"/>
                <a:ea typeface="+mn-ea"/>
                <a:cs typeface="+mn-cs"/>
              </a:rPr>
              <a:t>ZEIGEN</a:t>
            </a:r>
            <a:r>
              <a:rPr lang="de-DE" sz="1200" kern="1200" dirty="0" smtClean="0">
                <a:solidFill>
                  <a:schemeClr val="tx1"/>
                </a:solidFill>
                <a:latin typeface="+mn-lt"/>
                <a:ea typeface="+mn-ea"/>
                <a:cs typeface="+mn-cs"/>
              </a:rP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Durch Nutzung des elektronischen</a:t>
            </a:r>
            <a:r>
              <a:rPr lang="de-DE" sz="1200" kern="1200" baseline="0" dirty="0" smtClean="0">
                <a:solidFill>
                  <a:schemeClr val="tx1"/>
                </a:solidFill>
                <a:latin typeface="+mn-lt"/>
                <a:ea typeface="+mn-ea"/>
                <a:cs typeface="+mn-cs"/>
              </a:rPr>
              <a:t> Einkaufshelfers meldet sich das GoeChem-System im Shop an</a:t>
            </a:r>
            <a:endParaRPr lang="de-DE" sz="1200" kern="1200" dirty="0" smtClean="0">
              <a:solidFill>
                <a:schemeClr val="tx1"/>
              </a:solidFill>
              <a:latin typeface="+mn-lt"/>
              <a:ea typeface="+mn-ea"/>
              <a:cs typeface="+mn-cs"/>
            </a:endParaRP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Anwender besuchen aus GoeChem den Onlineshop und transferieren den Warenkorb zurück OHNE im Onlineshop eine Bestellung auszulösen. Der Warenkorb wird zu einem Bestellauftrag generiert und zum Händler übermittelt.</a:t>
            </a:r>
            <a:endParaRPr lang="de-DE" dirty="0"/>
          </a:p>
        </p:txBody>
      </p:sp>
    </p:spTree>
    <p:extLst>
      <p:ext uri="{BB962C8B-B14F-4D97-AF65-F5344CB8AC3E}">
        <p14:creationId xmlns:p14="http://schemas.microsoft.com/office/powerpoint/2010/main" val="3634209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Dadurch können auch nicht bestellberechtigte Anwender den Online-Shop aufrufen, den Warenkorb transferieren und zur Bestellung freigeben.</a:t>
            </a:r>
            <a:endParaRPr lang="de-DE" dirty="0"/>
          </a:p>
        </p:txBody>
      </p:sp>
    </p:spTree>
    <p:extLst>
      <p:ext uri="{BB962C8B-B14F-4D97-AF65-F5344CB8AC3E}">
        <p14:creationId xmlns:p14="http://schemas.microsoft.com/office/powerpoint/2010/main" val="2595111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Ein weiter Vorteil wäre eine schnellere Bearbeitung des Bestellauftrages – Einige Händler bieten einen Barcode für die eigene Referenz an.</a:t>
            </a:r>
          </a:p>
          <a:p>
            <a:endParaRPr lang="de-DE" dirty="0"/>
          </a:p>
        </p:txBody>
      </p:sp>
    </p:spTree>
    <p:extLst>
      <p:ext uri="{BB962C8B-B14F-4D97-AF65-F5344CB8AC3E}">
        <p14:creationId xmlns:p14="http://schemas.microsoft.com/office/powerpoint/2010/main" val="80274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Oder über die lokale Katalogsuche, in der der vom Händler elektronische Katalog integriert werden kann, wenn dieser keine Warenkorbtransferschnittstelle anbieten kann</a:t>
            </a:r>
            <a:endParaRPr lang="de-DE" dirty="0"/>
          </a:p>
        </p:txBody>
      </p:sp>
    </p:spTree>
    <p:extLst>
      <p:ext uri="{BB962C8B-B14F-4D97-AF65-F5344CB8AC3E}">
        <p14:creationId xmlns:p14="http://schemas.microsoft.com/office/powerpoint/2010/main" val="2267244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Chemikalienverzeichnis schon beim Wareneingang aktualisiert wird, wurde der Wareneinkauf in GoeChem integriert, da aus eigener Erfahrung ein nachträgliches Aktualisieren des Verzeichnisses unregelmäßig durchgeführt wird.</a:t>
            </a:r>
          </a:p>
          <a:p>
            <a:r>
              <a:rPr lang="de-DE" sz="1200" kern="1200" dirty="0" smtClean="0">
                <a:solidFill>
                  <a:schemeClr val="tx1"/>
                </a:solidFill>
                <a:latin typeface="+mn-lt"/>
                <a:ea typeface="+mn-ea"/>
                <a:cs typeface="+mn-cs"/>
              </a:rPr>
              <a:t>Um Anwendern das Erstellen eines Bestellauftrages zu erleichtern, bieten Händler aus ihren Onlineshops immer mehr den Warenkorbtransfer an. Dadurch kann vom Erstellen des Warenkorbes beim Händler bis zur Übertragung des Bestellauftrages zum Händler eine durchgängige Prozesskette (kein Medienbruch) garantiert werden. Sogar Lieferbelege und Rechnungen können effizienter verarbeitet werden durch den Einsatz von Barcodes, wenn Händler diese Technik anbieten.</a:t>
            </a:r>
          </a:p>
          <a:p>
            <a:endParaRPr lang="de-DE" dirty="0"/>
          </a:p>
        </p:txBody>
      </p:sp>
    </p:spTree>
    <p:extLst>
      <p:ext uri="{BB962C8B-B14F-4D97-AF65-F5344CB8AC3E}">
        <p14:creationId xmlns:p14="http://schemas.microsoft.com/office/powerpoint/2010/main" val="634330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ts val="1200"/>
              </a:lnSpc>
              <a:spcBef>
                <a:spcPts val="1200"/>
              </a:spcBef>
              <a:spcAft>
                <a:spcPts val="1200"/>
              </a:spcAft>
            </a:pPr>
            <a:r>
              <a:rPr lang="de-DE" sz="1200" dirty="0" smtClean="0">
                <a:latin typeface="+mn-lt"/>
                <a:ea typeface="Calibri"/>
                <a:cs typeface="Times New Roman"/>
              </a:rPr>
              <a:t>Bestellanforderungen oder Bestellaufträge können auch zu zentralen Einrichtungen weitergeleitet um </a:t>
            </a:r>
          </a:p>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internen Regelungen gerecht zu werden</a:t>
            </a:r>
          </a:p>
          <a:p>
            <a:pPr marL="342900" lvl="0" indent="-342900">
              <a:lnSpc>
                <a:spcPts val="1200"/>
              </a:lnSpc>
              <a:spcAft>
                <a:spcPts val="1200"/>
              </a:spcAft>
              <a:buFont typeface="Symbol"/>
              <a:buChar char=""/>
            </a:pPr>
            <a:r>
              <a:rPr lang="de-DE" sz="1200" dirty="0" smtClean="0">
                <a:latin typeface="+mn-lt"/>
                <a:ea typeface="Calibri"/>
                <a:cs typeface="Times New Roman"/>
              </a:rPr>
              <a:t>oder Sammelbestellungen durchzuführen</a:t>
            </a:r>
          </a:p>
          <a:p>
            <a:pPr>
              <a:lnSpc>
                <a:spcPts val="1200"/>
              </a:lnSpc>
              <a:spcBef>
                <a:spcPts val="1200"/>
              </a:spcBef>
              <a:spcAft>
                <a:spcPts val="1200"/>
              </a:spcAft>
            </a:pPr>
            <a:r>
              <a:rPr lang="de-DE" sz="1200" dirty="0" smtClean="0">
                <a:latin typeface="+mn-lt"/>
                <a:ea typeface="Calibri"/>
                <a:cs typeface="Times New Roman"/>
              </a:rPr>
              <a:t>Hier wird ein Ablauf einer Bestellung musterhaft dargestellt.</a:t>
            </a:r>
          </a:p>
          <a:p>
            <a:pPr>
              <a:lnSpc>
                <a:spcPts val="1200"/>
              </a:lnSpc>
              <a:spcBef>
                <a:spcPts val="1200"/>
              </a:spcBef>
              <a:spcAft>
                <a:spcPts val="1200"/>
              </a:spcAft>
            </a:pPr>
            <a:r>
              <a:rPr lang="de-DE" sz="1200" dirty="0" smtClean="0">
                <a:latin typeface="+mn-lt"/>
                <a:ea typeface="Calibri"/>
                <a:cs typeface="Times New Roman"/>
              </a:rPr>
              <a:t>Im ersten Schritt wird geprüft ob der Käufer bestellberechtigt ist.</a:t>
            </a:r>
          </a:p>
          <a:p>
            <a:pPr>
              <a:lnSpc>
                <a:spcPts val="1200"/>
              </a:lnSpc>
              <a:spcBef>
                <a:spcPts val="1200"/>
              </a:spcBef>
              <a:spcAft>
                <a:spcPts val="1200"/>
              </a:spcAft>
            </a:pPr>
            <a:r>
              <a:rPr lang="de-DE" sz="1200" dirty="0" smtClean="0">
                <a:latin typeface="+mn-lt"/>
                <a:ea typeface="Calibri"/>
                <a:cs typeface="Times New Roman"/>
              </a:rPr>
              <a:t>Danach wird geprüft, ob es sich um eine Auslandsbestellung handelt. Wenn ja, kann diese nur vom Zentralen Einkauf bearbeitet werden. Der Auftrag muss dort hingeleitet werden.</a:t>
            </a:r>
          </a:p>
          <a:p>
            <a:pPr>
              <a:lnSpc>
                <a:spcPts val="1200"/>
              </a:lnSpc>
              <a:spcBef>
                <a:spcPts val="1200"/>
              </a:spcBef>
              <a:spcAft>
                <a:spcPts val="1200"/>
              </a:spcAft>
            </a:pPr>
            <a:r>
              <a:rPr lang="de-DE" sz="1200" dirty="0" smtClean="0">
                <a:latin typeface="+mn-lt"/>
                <a:ea typeface="Calibri"/>
                <a:cs typeface="Times New Roman"/>
              </a:rPr>
              <a:t>Zuletzt kann der Käufer entscheiden, ob die Bestellung zu Sammelbestellung freigegeben werden kann.</a:t>
            </a:r>
          </a:p>
          <a:p>
            <a:endParaRPr lang="de-DE" dirty="0"/>
          </a:p>
        </p:txBody>
      </p:sp>
    </p:spTree>
    <p:extLst>
      <p:ext uri="{BB962C8B-B14F-4D97-AF65-F5344CB8AC3E}">
        <p14:creationId xmlns:p14="http://schemas.microsoft.com/office/powerpoint/2010/main" val="1263388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668161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3046950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270349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302809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Es können Benachrichtigungen per E-Mail versandt werden (z.B. </a:t>
            </a:r>
            <a:r>
              <a:rPr lang="de-DE" sz="1200" u="sng" kern="1200" dirty="0" smtClean="0">
                <a:solidFill>
                  <a:schemeClr val="tx1"/>
                </a:solidFill>
                <a:latin typeface="+mn-lt"/>
                <a:ea typeface="+mn-ea"/>
                <a:cs typeface="+mn-cs"/>
              </a:rPr>
              <a:t>ZEIGEN</a:t>
            </a:r>
            <a:r>
              <a:rPr lang="de-DE" sz="1200" kern="1200" dirty="0" smtClean="0">
                <a:solidFill>
                  <a:schemeClr val="tx1"/>
                </a:solidFill>
                <a:latin typeface="+mn-lt"/>
                <a:ea typeface="+mn-ea"/>
                <a:cs typeface="+mn-cs"/>
              </a:rPr>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844596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Im GoeChem-System wird der Schutz der Anwenderdaten sehr ernst genommen. Dazu zählt…</a:t>
            </a:r>
          </a:p>
          <a:p>
            <a:endParaRPr lang="de-DE" dirty="0"/>
          </a:p>
        </p:txBody>
      </p:sp>
    </p:spTree>
    <p:extLst>
      <p:ext uri="{BB962C8B-B14F-4D97-AF65-F5344CB8AC3E}">
        <p14:creationId xmlns:p14="http://schemas.microsoft.com/office/powerpoint/2010/main" val="2746615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578505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468696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3975351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Im GoeChem-System wird der Schutz der Anwenderdaten sehr ernst genommen. Dazu zählt…</a:t>
            </a:r>
          </a:p>
          <a:p>
            <a:endParaRPr lang="de-DE"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 </a:t>
            </a:r>
            <a:r>
              <a:rPr lang="de-DE" sz="1200" b="1" kern="1200" dirty="0" smtClean="0">
                <a:solidFill>
                  <a:schemeClr val="tx1"/>
                </a:solidFill>
                <a:latin typeface="+mn-lt"/>
                <a:ea typeface="+mn-ea"/>
                <a:cs typeface="+mn-cs"/>
              </a:rPr>
              <a:t>1</a:t>
            </a:r>
            <a:r>
              <a:rPr lang="de-DE" sz="1200" kern="1200" dirty="0" smtClean="0">
                <a:solidFill>
                  <a:schemeClr val="tx1"/>
                </a:solidFill>
                <a:latin typeface="+mn-lt"/>
                <a:ea typeface="+mn-ea"/>
                <a:cs typeface="+mn-cs"/>
              </a:rPr>
              <a:t>. die verschlüsselte Verbindung. Diese Einstellungen werden im Webserver vorgenommen. Der Verschlüsselungsgrad wird dabei bei der Erstellung des SSL-Zertifikates festgesetzt. …</a:t>
            </a:r>
          </a:p>
          <a:p>
            <a:endParaRPr lang="de-DE"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 und </a:t>
            </a:r>
            <a:r>
              <a:rPr lang="de-DE" sz="1200" b="1" kern="1200" dirty="0" smtClean="0">
                <a:solidFill>
                  <a:schemeClr val="tx1"/>
                </a:solidFill>
                <a:latin typeface="+mn-lt"/>
                <a:ea typeface="+mn-ea"/>
                <a:cs typeface="+mn-cs"/>
              </a:rPr>
              <a:t>2.</a:t>
            </a:r>
            <a:r>
              <a:rPr lang="de-DE" sz="1200" kern="1200" dirty="0" smtClean="0">
                <a:solidFill>
                  <a:schemeClr val="tx1"/>
                </a:solidFill>
                <a:latin typeface="+mn-lt"/>
                <a:ea typeface="+mn-ea"/>
                <a:cs typeface="+mn-cs"/>
              </a:rPr>
              <a:t> die Beschränkung des Datentransfers zwischen Browser und Server auf ein Minimum durch den Einsatz von Modul-</a:t>
            </a:r>
            <a:r>
              <a:rPr lang="de-DE" sz="1200" kern="1200" dirty="0" err="1" smtClean="0">
                <a:solidFill>
                  <a:schemeClr val="tx1"/>
                </a:solidFill>
                <a:latin typeface="+mn-lt"/>
                <a:ea typeface="+mn-ea"/>
                <a:cs typeface="+mn-cs"/>
              </a:rPr>
              <a:t>ID’s</a:t>
            </a:r>
            <a:r>
              <a:rPr lang="de-DE" sz="1200" kern="1200" dirty="0" smtClean="0">
                <a:solidFill>
                  <a:schemeClr val="tx1"/>
                </a:solidFill>
                <a:latin typeface="+mn-lt"/>
                <a:ea typeface="+mn-ea"/>
                <a:cs typeface="+mn-cs"/>
              </a:rPr>
              <a:t> reduzieren.</a:t>
            </a:r>
          </a:p>
          <a:p>
            <a:r>
              <a:rPr lang="de-DE" sz="1200" kern="1200" dirty="0" smtClean="0">
                <a:solidFill>
                  <a:schemeClr val="tx1"/>
                </a:solidFill>
                <a:latin typeface="+mn-lt"/>
                <a:ea typeface="+mn-ea"/>
                <a:cs typeface="+mn-cs"/>
              </a:rPr>
              <a:t>Auch können Anwender nur Seiten besuchen, zu denen Sie Berechtigt sind. (Bei einer Manipulation der URL bekommt der Anwender eine Fehlermeldung).</a:t>
            </a:r>
          </a:p>
          <a:p>
            <a:r>
              <a:rPr lang="de-DE" sz="1200" kern="1200" dirty="0" smtClean="0">
                <a:solidFill>
                  <a:schemeClr val="tx1"/>
                </a:solidFill>
                <a:latin typeface="+mn-lt"/>
                <a:ea typeface="+mn-ea"/>
                <a:cs typeface="+mn-cs"/>
              </a:rPr>
              <a:t>Je nach Berechtigungsstufe findet der Anwender auch nur seiner Stufe entsprechende Informationen vor.</a:t>
            </a:r>
          </a:p>
          <a:p>
            <a:endParaRPr lang="de-DE"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Sensible Daten liegen in der Datenbank einseitig verschlüsselt vor.</a:t>
            </a:r>
          </a:p>
          <a:p>
            <a:r>
              <a:rPr lang="de-DE" sz="1200" kern="1200" dirty="0" smtClean="0">
                <a:solidFill>
                  <a:schemeClr val="tx1"/>
                </a:solidFill>
                <a:latin typeface="+mn-lt"/>
                <a:ea typeface="+mn-ea"/>
                <a:cs typeface="+mn-cs"/>
              </a:rPr>
              <a:t>Die Verschlüsselung der Datenbank selber hängt von den Datenbankeinstellungen ab. Meist sind diese aber unverschlüsselt. Der Schutz erfolgt über die Benutzerkontensteuerung innerhalb der Datenbankabfrage</a:t>
            </a:r>
          </a:p>
          <a:p>
            <a:endParaRPr lang="de-DE"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Zu guter Letzt möchte ich einen Dank an alle Mitarbeiterinnen, </a:t>
            </a:r>
            <a:r>
              <a:rPr lang="de-DE" sz="1200" kern="1200" dirty="0" err="1" smtClean="0">
                <a:solidFill>
                  <a:schemeClr val="tx1"/>
                </a:solidFill>
                <a:latin typeface="+mn-lt"/>
                <a:ea typeface="+mn-ea"/>
                <a:cs typeface="+mn-cs"/>
              </a:rPr>
              <a:t>mitarbeitern</a:t>
            </a:r>
            <a:r>
              <a:rPr lang="de-DE" sz="1200" kern="1200" dirty="0" smtClean="0">
                <a:solidFill>
                  <a:schemeClr val="tx1"/>
                </a:solidFill>
                <a:latin typeface="+mn-lt"/>
                <a:ea typeface="+mn-ea"/>
                <a:cs typeface="+mn-cs"/>
              </a:rPr>
              <a:t> und Kollegen des Instituts für Org. und </a:t>
            </a:r>
            <a:r>
              <a:rPr lang="de-DE" sz="1200" kern="1200" dirty="0" err="1" smtClean="0">
                <a:solidFill>
                  <a:schemeClr val="tx1"/>
                </a:solidFill>
                <a:latin typeface="+mn-lt"/>
                <a:ea typeface="+mn-ea"/>
                <a:cs typeface="+mn-cs"/>
              </a:rPr>
              <a:t>Biomol</a:t>
            </a:r>
            <a:r>
              <a:rPr lang="de-DE" sz="1200" kern="1200" dirty="0" smtClean="0">
                <a:solidFill>
                  <a:schemeClr val="tx1"/>
                </a:solidFill>
                <a:latin typeface="+mn-lt"/>
                <a:ea typeface="+mn-ea"/>
                <a:cs typeface="+mn-cs"/>
              </a:rPr>
              <a:t>. Chemie der Georg-August-Universität Göttingen aussprechen.</a:t>
            </a:r>
          </a:p>
          <a:p>
            <a:r>
              <a:rPr lang="de-DE" sz="1200" kern="1200" dirty="0" smtClean="0">
                <a:solidFill>
                  <a:schemeClr val="tx1"/>
                </a:solidFill>
                <a:latin typeface="+mn-lt"/>
                <a:ea typeface="+mn-ea"/>
                <a:cs typeface="+mn-cs"/>
              </a:rPr>
              <a:t>Nicht vergessen auch meine Frau, die manchmal viel Geduld aufbringen musste, wenn ich tief in Gedanken beim Programmieren und Entwickeln war.</a:t>
            </a:r>
          </a:p>
          <a:p>
            <a:r>
              <a:rPr lang="de-DE" sz="1200" kern="1200" dirty="0" smtClean="0">
                <a:solidFill>
                  <a:schemeClr val="tx1"/>
                </a:solidFill>
                <a:latin typeface="+mn-lt"/>
                <a:ea typeface="+mn-ea"/>
                <a:cs typeface="+mn-cs"/>
              </a:rPr>
              <a:t>Vielen Dank für Ihre Aufmerksamkeit.</a:t>
            </a:r>
          </a:p>
          <a:p>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Es können Statistiken (grafisch oder tabellarisch) erstellt werden (z.B. </a:t>
            </a:r>
            <a:r>
              <a:rPr lang="de-DE" sz="1200" u="sng" kern="1200" dirty="0" smtClean="0">
                <a:solidFill>
                  <a:schemeClr val="tx1"/>
                </a:solidFill>
                <a:latin typeface="+mn-lt"/>
                <a:ea typeface="+mn-ea"/>
                <a:cs typeface="+mn-cs"/>
              </a:rPr>
              <a:t>ZEIGEN</a:t>
            </a:r>
            <a:r>
              <a:rPr lang="de-DE" sz="1200" kern="1200" dirty="0" smtClean="0">
                <a:solidFill>
                  <a:schemeClr val="tx1"/>
                </a:solidFill>
                <a:latin typeface="+mn-lt"/>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Es können Barcodes für z. B. Inventuren erstellt werden</a:t>
            </a:r>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Es können Berichte oder Formulare, die am Rechner ausgefüllt werden, erstellt werden.</a:t>
            </a:r>
          </a:p>
          <a:p>
            <a:r>
              <a:rPr lang="de-DE" sz="1200" kern="1200" dirty="0" smtClean="0">
                <a:solidFill>
                  <a:schemeClr val="tx1"/>
                </a:solidFill>
                <a:latin typeface="+mn-lt"/>
                <a:ea typeface="+mn-ea"/>
                <a:cs typeface="+mn-cs"/>
              </a:rPr>
              <a:t>Diese können wiederum in den Formaten </a:t>
            </a:r>
            <a:r>
              <a:rPr lang="de-DE" sz="1200" u="sng" kern="1200" dirty="0" smtClean="0">
                <a:solidFill>
                  <a:schemeClr val="tx1"/>
                </a:solidFill>
                <a:latin typeface="+mn-lt"/>
                <a:ea typeface="+mn-ea"/>
                <a:cs typeface="+mn-cs"/>
              </a:rPr>
              <a:t>PDF</a:t>
            </a:r>
            <a:r>
              <a:rPr lang="de-DE" sz="1200" kern="1200" dirty="0" smtClean="0">
                <a:solidFill>
                  <a:schemeClr val="tx1"/>
                </a:solidFill>
                <a:latin typeface="+mn-lt"/>
                <a:ea typeface="+mn-ea"/>
                <a:cs typeface="+mn-cs"/>
              </a:rPr>
              <a:t>, </a:t>
            </a:r>
            <a:r>
              <a:rPr lang="de-DE" sz="1200" u="sng" kern="1200" dirty="0" err="1" smtClean="0">
                <a:solidFill>
                  <a:schemeClr val="tx1"/>
                </a:solidFill>
                <a:latin typeface="+mn-lt"/>
                <a:ea typeface="+mn-ea"/>
                <a:cs typeface="+mn-cs"/>
              </a:rPr>
              <a:t>cXML</a:t>
            </a:r>
            <a:r>
              <a:rPr lang="de-DE" sz="1200" kern="1200" dirty="0" smtClean="0">
                <a:solidFill>
                  <a:schemeClr val="tx1"/>
                </a:solidFill>
                <a:latin typeface="+mn-lt"/>
                <a:ea typeface="+mn-ea"/>
                <a:cs typeface="+mn-cs"/>
              </a:rPr>
              <a:t>, </a:t>
            </a:r>
            <a:r>
              <a:rPr lang="de-DE" sz="1200" u="sng" kern="1200" dirty="0" smtClean="0">
                <a:solidFill>
                  <a:schemeClr val="tx1"/>
                </a:solidFill>
                <a:latin typeface="+mn-lt"/>
                <a:ea typeface="+mn-ea"/>
                <a:cs typeface="+mn-cs"/>
              </a:rPr>
              <a:t>IDOC</a:t>
            </a:r>
            <a:r>
              <a:rPr lang="de-DE" sz="1200" kern="1200" dirty="0" smtClean="0">
                <a:solidFill>
                  <a:schemeClr val="tx1"/>
                </a:solidFill>
                <a:latin typeface="+mn-lt"/>
                <a:ea typeface="+mn-ea"/>
                <a:cs typeface="+mn-cs"/>
              </a:rPr>
              <a:t>, oder </a:t>
            </a:r>
            <a:r>
              <a:rPr lang="de-DE" sz="1200" u="sng" kern="1200" dirty="0" err="1" smtClean="0">
                <a:solidFill>
                  <a:schemeClr val="tx1"/>
                </a:solidFill>
                <a:latin typeface="+mn-lt"/>
                <a:ea typeface="+mn-ea"/>
                <a:cs typeface="+mn-cs"/>
              </a:rPr>
              <a:t>BMEcat</a:t>
            </a:r>
            <a:r>
              <a:rPr lang="de-DE" sz="1200" kern="1200" dirty="0" smtClean="0">
                <a:solidFill>
                  <a:schemeClr val="tx1"/>
                </a:solidFill>
                <a:latin typeface="+mn-lt"/>
                <a:ea typeface="+mn-ea"/>
                <a:cs typeface="+mn-cs"/>
              </a:rPr>
              <a:t> erstellt werden.</a:t>
            </a:r>
            <a:endParaRPr lang="de-DE" sz="1200" kern="1200" dirty="0">
              <a:solidFill>
                <a:schemeClr val="tx1"/>
              </a:solidFill>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GoeChem hilft Ihnen unter Anderem die Einhaltung der vom Gesetzgeber vorgeschriebenen Rechtsgrundlagen zu erleichtern.</a:t>
            </a:r>
          </a:p>
          <a:p>
            <a:r>
              <a:rPr lang="de-DE" sz="1200" kern="1200" dirty="0" smtClean="0">
                <a:solidFill>
                  <a:schemeClr val="tx1"/>
                </a:solidFill>
                <a:latin typeface="+mn-lt"/>
                <a:ea typeface="+mn-ea"/>
                <a:cs typeface="+mn-cs"/>
              </a:rPr>
              <a:t>Dabei ist natürlich die Pflege des Chemikalienverzeichnisses von großer Bedeutung, denn ohne die Pflege der Daten kann kein System die Rechtsgrundlagen erfüllen.</a:t>
            </a:r>
          </a:p>
          <a:p>
            <a:r>
              <a:rPr lang="de-DE" sz="1200" kern="1200" dirty="0" smtClean="0">
                <a:solidFill>
                  <a:schemeClr val="tx1"/>
                </a:solidFill>
                <a:latin typeface="+mn-lt"/>
                <a:ea typeface="+mn-ea"/>
                <a:cs typeface="+mn-cs"/>
              </a:rPr>
              <a:t>Für folgende Rechtsgrundlagen ist GoeChem eine grundlegende und zeitsparende Hilfe.</a:t>
            </a:r>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4A7B42F-C277-4B58-B4E1-BE8C5A0E22DD}" type="datetimeFigureOut">
              <a:rPr lang="de-DE" smtClean="0"/>
              <a:pPr/>
              <a:t>20.03.2016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7B42F-C277-4B58-B4E1-BE8C5A0E22DD}" type="datetimeFigureOut">
              <a:rPr lang="de-DE" smtClean="0"/>
              <a:pPr/>
              <a:t>20.03.2016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B135C-7C2E-4552-ACDC-0AB0C93D0712}"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7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gif"/><Relationship Id="rId5" Type="http://schemas.openxmlformats.org/officeDocument/2006/relationships/image" Target="../media/image28.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9.gi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9.gi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9.gi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0.tmp"/><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3.tmp"/><Relationship Id="rId5" Type="http://schemas.openxmlformats.org/officeDocument/2006/relationships/image" Target="../media/image42.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9.gif"/><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6.tmp"/><Relationship Id="rId5" Type="http://schemas.openxmlformats.org/officeDocument/2006/relationships/image" Target="../media/image45.tmp"/><Relationship Id="rId4" Type="http://schemas.openxmlformats.org/officeDocument/2006/relationships/image" Target="../media/image9.gif"/></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2.tmp"/><Relationship Id="rId4" Type="http://schemas.openxmlformats.org/officeDocument/2006/relationships/image" Target="../media/image9.gif"/></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4.tmp"/><Relationship Id="rId5" Type="http://schemas.openxmlformats.org/officeDocument/2006/relationships/image" Target="../media/image53.tmp"/><Relationship Id="rId4" Type="http://schemas.openxmlformats.org/officeDocument/2006/relationships/image" Target="../media/image9.gif"/></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5.tmp"/><Relationship Id="rId4" Type="http://schemas.openxmlformats.org/officeDocument/2006/relationships/image" Target="../media/image9.gif"/></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9.gif"/></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9.gif"/></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62.tmp"/><Relationship Id="rId5" Type="http://schemas.openxmlformats.org/officeDocument/2006/relationships/image" Target="../media/image61.jpeg"/><Relationship Id="rId4" Type="http://schemas.openxmlformats.org/officeDocument/2006/relationships/image" Target="../media/image9.gif"/></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9.gif"/></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9.gif"/><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gif"/><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9.gif"/></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72.jpe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9.gif"/><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9.gif"/></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76.jpeg"/><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gif"/><Relationship Id="rId5" Type="http://schemas.openxmlformats.org/officeDocument/2006/relationships/image" Target="../media/image2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 name="Grafik 4" descr="goechem600.jpg"/>
          <p:cNvPicPr>
            <a:picLocks noChangeAspect="1"/>
          </p:cNvPicPr>
          <p:nvPr/>
        </p:nvPicPr>
        <p:blipFill>
          <a:blip r:embed="rId3" cstate="print"/>
          <a:stretch>
            <a:fillRect/>
          </a:stretch>
        </p:blipFill>
        <p:spPr>
          <a:xfrm>
            <a:off x="323528" y="476673"/>
            <a:ext cx="3315049" cy="1080120"/>
          </a:xfrm>
          <a:prstGeom prst="rect">
            <a:avLst/>
          </a:prstGeom>
        </p:spPr>
      </p:pic>
      <p:sp>
        <p:nvSpPr>
          <p:cNvPr id="6" name="Textfeld 5"/>
          <p:cNvSpPr txBox="1"/>
          <p:nvPr/>
        </p:nvSpPr>
        <p:spPr>
          <a:xfrm>
            <a:off x="6588224" y="6453336"/>
            <a:ext cx="2433680" cy="246221"/>
          </a:xfrm>
          <a:prstGeom prst="rect">
            <a:avLst/>
          </a:prstGeom>
          <a:noFill/>
        </p:spPr>
        <p:txBody>
          <a:bodyPr wrap="none" rtlCol="0">
            <a:spAutoFit/>
          </a:bodyPr>
          <a:lstStyle/>
          <a:p>
            <a:r>
              <a:rPr lang="de-DE" sz="1000" b="1" dirty="0" smtClean="0"/>
              <a:t>Präsentationsversion vom </a:t>
            </a:r>
            <a:r>
              <a:rPr lang="de-DE" sz="1000" b="1" dirty="0" smtClean="0"/>
              <a:t>20. </a:t>
            </a:r>
            <a:r>
              <a:rPr lang="de-DE" sz="1000" b="1" dirty="0" smtClean="0"/>
              <a:t>März </a:t>
            </a:r>
            <a:r>
              <a:rPr lang="de-DE" sz="1000" b="1" dirty="0" smtClean="0"/>
              <a:t>2016</a:t>
            </a:r>
            <a:endParaRPr lang="de-DE" sz="1000" b="1" dirty="0" smtClean="0"/>
          </a:p>
        </p:txBody>
      </p:sp>
      <p:pic>
        <p:nvPicPr>
          <p:cNvPr id="7" name="Grafik 6" descr="chemflasche.png"/>
          <p:cNvPicPr>
            <a:picLocks noChangeAspect="1"/>
          </p:cNvPicPr>
          <p:nvPr/>
        </p:nvPicPr>
        <p:blipFill>
          <a:blip r:embed="rId4" cstate="print"/>
          <a:stretch>
            <a:fillRect/>
          </a:stretch>
        </p:blipFill>
        <p:spPr>
          <a:xfrm>
            <a:off x="6588224" y="260648"/>
            <a:ext cx="2354412" cy="1895410"/>
          </a:xfrm>
          <a:prstGeom prst="rect">
            <a:avLst/>
          </a:prstGeom>
        </p:spPr>
      </p:pic>
      <p:pic>
        <p:nvPicPr>
          <p:cNvPr id="8" name="Grafik 7" descr="g1.png"/>
          <p:cNvPicPr>
            <a:picLocks noChangeAspect="1"/>
          </p:cNvPicPr>
          <p:nvPr/>
        </p:nvPicPr>
        <p:blipFill>
          <a:blip r:embed="rId5" cstate="print"/>
          <a:stretch>
            <a:fillRect/>
          </a:stretch>
        </p:blipFill>
        <p:spPr>
          <a:xfrm>
            <a:off x="6660232" y="2564904"/>
            <a:ext cx="1874808" cy="1872208"/>
          </a:xfrm>
          <a:prstGeom prst="rect">
            <a:avLst/>
          </a:prstGeom>
        </p:spPr>
      </p:pic>
      <p:pic>
        <p:nvPicPr>
          <p:cNvPr id="10" name="Grafik 9" descr="g3.png"/>
          <p:cNvPicPr>
            <a:picLocks noChangeAspect="1"/>
          </p:cNvPicPr>
          <p:nvPr/>
        </p:nvPicPr>
        <p:blipFill>
          <a:blip r:embed="rId6" cstate="print"/>
          <a:stretch>
            <a:fillRect/>
          </a:stretch>
        </p:blipFill>
        <p:spPr>
          <a:xfrm>
            <a:off x="6372200" y="3356992"/>
            <a:ext cx="1872000" cy="1872000"/>
          </a:xfrm>
          <a:prstGeom prst="rect">
            <a:avLst/>
          </a:prstGeom>
        </p:spPr>
      </p:pic>
      <p:pic>
        <p:nvPicPr>
          <p:cNvPr id="11" name="Grafik 10" descr="gasflaschen.png"/>
          <p:cNvPicPr>
            <a:picLocks noChangeAspect="1"/>
          </p:cNvPicPr>
          <p:nvPr/>
        </p:nvPicPr>
        <p:blipFill>
          <a:blip r:embed="rId7" cstate="print"/>
          <a:stretch>
            <a:fillRect/>
          </a:stretch>
        </p:blipFill>
        <p:spPr>
          <a:xfrm>
            <a:off x="0" y="4293096"/>
            <a:ext cx="3527376" cy="2571303"/>
          </a:xfrm>
          <a:prstGeom prst="rect">
            <a:avLst/>
          </a:prstGeom>
        </p:spPr>
      </p:pic>
      <p:sp>
        <p:nvSpPr>
          <p:cNvPr id="13" name="Textfeld 12"/>
          <p:cNvSpPr txBox="1"/>
          <p:nvPr/>
        </p:nvSpPr>
        <p:spPr>
          <a:xfrm>
            <a:off x="323528" y="1703710"/>
            <a:ext cx="5124929" cy="1077218"/>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3200" b="1" dirty="0" smtClean="0">
                <a:effectLst>
                  <a:reflection blurRad="6350" stA="55000" endA="300" endPos="45500" dir="5400000" sy="-100000" algn="bl" rotWithShape="0"/>
                </a:effectLst>
              </a:rPr>
              <a:t>Das Chemikalienkataster</a:t>
            </a:r>
          </a:p>
          <a:p>
            <a:r>
              <a:rPr lang="de-DE" sz="3200" b="1" dirty="0" smtClean="0">
                <a:effectLst>
                  <a:reflection blurRad="6350" stA="55000" endA="300" endPos="45500" dir="5400000" sy="-100000" algn="bl" rotWithShape="0"/>
                </a:effectLst>
              </a:rPr>
              <a:t>und -Verwaltungssystem </a:t>
            </a:r>
            <a:endParaRPr lang="de-DE" sz="3200" b="1" dirty="0">
              <a:effectLst>
                <a:reflection blurRad="6350" stA="55000" endA="300" endPos="45500" dir="5400000" sy="-100000" algn="bl" rotWithShape="0"/>
              </a:effectLst>
            </a:endParaRPr>
          </a:p>
        </p:txBody>
      </p:sp>
      <p:pic>
        <p:nvPicPr>
          <p:cNvPr id="9" name="Grafik 8" descr="g2.png"/>
          <p:cNvPicPr>
            <a:picLocks noChangeAspect="1"/>
          </p:cNvPicPr>
          <p:nvPr/>
        </p:nvPicPr>
        <p:blipFill>
          <a:blip r:embed="rId8" cstate="print"/>
          <a:stretch>
            <a:fillRect/>
          </a:stretch>
        </p:blipFill>
        <p:spPr>
          <a:xfrm>
            <a:off x="6084168" y="4221088"/>
            <a:ext cx="1872000" cy="1872000"/>
          </a:xfrm>
          <a:prstGeom prst="rect">
            <a:avLst/>
          </a:prstGeom>
        </p:spPr>
      </p:pic>
      <p:sp>
        <p:nvSpPr>
          <p:cNvPr id="12" name="Textfeld 11"/>
          <p:cNvSpPr txBox="1"/>
          <p:nvPr/>
        </p:nvSpPr>
        <p:spPr>
          <a:xfrm>
            <a:off x="395536" y="2987660"/>
            <a:ext cx="4320480" cy="369332"/>
          </a:xfrm>
          <a:prstGeom prst="rect">
            <a:avLst/>
          </a:prstGeom>
          <a:noFill/>
        </p:spPr>
        <p:txBody>
          <a:bodyPr wrap="square" rtlCol="0">
            <a:spAutoFit/>
          </a:bodyPr>
          <a:lstStyle/>
          <a:p>
            <a:pPr algn="ctr"/>
            <a:r>
              <a:rPr lang="de-DE" i="1" dirty="0" smtClean="0"/>
              <a:t>- Systemvorstellung -</a:t>
            </a:r>
            <a:endParaRPr lang="de-DE" i="1"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2706789" y="188640"/>
            <a:ext cx="643721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folgender Rechtsgrundlagen</a:t>
            </a:r>
            <a:endParaRPr lang="de-DE" sz="2400" b="1" dirty="0">
              <a:effectLst>
                <a:reflection blurRad="6350" stA="55000" endA="300" endPos="45500" dir="5400000" sy="-100000" algn="bl" rotWithShape="0"/>
              </a:effectLst>
            </a:endParaRPr>
          </a:p>
        </p:txBody>
      </p:sp>
      <p:sp>
        <p:nvSpPr>
          <p:cNvPr id="13" name="Textfeld 12"/>
          <p:cNvSpPr txBox="1"/>
          <p:nvPr/>
        </p:nvSpPr>
        <p:spPr>
          <a:xfrm>
            <a:off x="395536" y="1895921"/>
            <a:ext cx="8424936" cy="3693319"/>
          </a:xfrm>
          <a:prstGeom prst="rect">
            <a:avLst/>
          </a:prstGeom>
          <a:noFill/>
        </p:spPr>
        <p:txBody>
          <a:bodyPr wrap="square" rtlCol="0">
            <a:spAutoFit/>
          </a:bodyPr>
          <a:lstStyle/>
          <a:p>
            <a:pPr>
              <a:buBlip>
                <a:blip r:embed="rId4"/>
              </a:buBlip>
            </a:pPr>
            <a:r>
              <a:rPr lang="de-DE" dirty="0" smtClean="0"/>
              <a:t>Gefahrstoffverordnung (GefStoffV §6, Informationsermittlung und Gefährdungsbeurteilung)</a:t>
            </a:r>
          </a:p>
          <a:p>
            <a:pPr>
              <a:buBlip>
                <a:blip r:embed="rId4"/>
              </a:buBlip>
            </a:pPr>
            <a:r>
              <a:rPr lang="de-DE" dirty="0" smtClean="0"/>
              <a:t>Gefahrstoffverordnung (GefStoffV §14, Unterrichtung und Unterweisung der Beschäftigten)</a:t>
            </a:r>
          </a:p>
          <a:p>
            <a:pPr lvl="0">
              <a:buBlip>
                <a:blip r:embed="rId4"/>
              </a:buBlip>
            </a:pPr>
            <a:r>
              <a:rPr lang="de-DE" dirty="0" smtClean="0"/>
              <a:t>Global harmonisierte System (GHS) zur Einstufung und Kennzeichnung von Chemikalien</a:t>
            </a:r>
          </a:p>
          <a:p>
            <a:pPr lvl="0">
              <a:buBlip>
                <a:blip r:embed="rId4"/>
              </a:buBlip>
            </a:pPr>
            <a:r>
              <a:rPr lang="de-DE" dirty="0" smtClean="0"/>
              <a:t>Lagerung von Gefahrstoffen in ortsbeweglichen Behältern (TRGS 510)</a:t>
            </a:r>
          </a:p>
          <a:p>
            <a:pPr lvl="0">
              <a:buBlip>
                <a:blip r:embed="rId4"/>
              </a:buBlip>
            </a:pPr>
            <a:r>
              <a:rPr lang="de-DE" dirty="0" smtClean="0"/>
              <a:t>EU Verordnung 273/2004 (219/2009) betreffend Drogenausgangsstoffe (GÜG)</a:t>
            </a:r>
          </a:p>
          <a:p>
            <a:pPr lvl="0">
              <a:buBlip>
                <a:blip r:embed="rId4"/>
              </a:buBlip>
            </a:pPr>
            <a:r>
              <a:rPr lang="de-DE" dirty="0" smtClean="0"/>
              <a:t>Chemiewaffenkonvention der Mitgliedstaaten der Vereinten Nationen (CVK/CWÜ)</a:t>
            </a:r>
          </a:p>
          <a:p>
            <a:pPr lvl="0">
              <a:buBlip>
                <a:blip r:embed="rId4"/>
              </a:buBlip>
            </a:pPr>
            <a:r>
              <a:rPr lang="de-DE" dirty="0" smtClean="0"/>
              <a:t>EU Verordnung 1005/2009 und 291/2011 über Stoffe, die zum Abbau der Ozonschicht führen</a:t>
            </a:r>
          </a:p>
          <a:p>
            <a:pPr lvl="0">
              <a:buBlip>
                <a:blip r:embed="rId4"/>
              </a:buBlip>
            </a:pPr>
            <a:r>
              <a:rPr lang="de-DE" dirty="0" smtClean="0"/>
              <a:t>EU Richtlinie 2012/18/EU (Seveso-III-Richtlinie)</a:t>
            </a:r>
          </a:p>
          <a:p>
            <a:pPr lvl="0">
              <a:buBlip>
                <a:blip r:embed="rId4"/>
              </a:buBlip>
            </a:pPr>
            <a:r>
              <a:rPr lang="de-DE" dirty="0" smtClean="0"/>
              <a:t>Transportvorschriften (ADR/RID/ADN/IMDG/IATA)</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10</a:t>
            </a:fld>
            <a:endParaRPr lang="de-DE"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055232" y="188640"/>
            <a:ext cx="305327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GefStoffV §6 Absatz 9</a:t>
            </a:r>
            <a:endParaRPr lang="de-DE" sz="2400" b="1" dirty="0">
              <a:effectLst>
                <a:reflection blurRad="6350" stA="55000" endA="300" endPos="45500" dir="5400000" sy="-100000" algn="bl" rotWithShape="0"/>
              </a:effectLst>
            </a:endParaRPr>
          </a:p>
        </p:txBody>
      </p:sp>
      <p:sp>
        <p:nvSpPr>
          <p:cNvPr id="13" name="Textfeld 12"/>
          <p:cNvSpPr txBox="1"/>
          <p:nvPr/>
        </p:nvSpPr>
        <p:spPr>
          <a:xfrm>
            <a:off x="323528" y="1340768"/>
            <a:ext cx="8424935" cy="1477328"/>
          </a:xfrm>
          <a:prstGeom prst="rect">
            <a:avLst/>
          </a:prstGeom>
          <a:noFill/>
        </p:spPr>
        <p:txBody>
          <a:bodyPr wrap="square" rtlCol="0">
            <a:spAutoFit/>
          </a:bodyPr>
          <a:lstStyle/>
          <a:p>
            <a:r>
              <a:rPr lang="de-DE" b="1" dirty="0" smtClean="0">
                <a:solidFill>
                  <a:srgbClr val="FF0000"/>
                </a:solidFill>
              </a:rPr>
              <a:t>Die Gefährdungsbeurteilung darf nur von fachkundigen Personen durchgeführt werden. </a:t>
            </a:r>
            <a:r>
              <a:rPr lang="de-DE" dirty="0" smtClean="0"/>
              <a:t>Verfügt der Arbeitgeber nicht selbst über die entsprechenden Kenntnisse, so hat er sich fachkundig beraten zu lassen</a:t>
            </a:r>
            <a:r>
              <a:rPr lang="de-DE" b="1" dirty="0" smtClean="0"/>
              <a:t>.</a:t>
            </a:r>
            <a:r>
              <a:rPr lang="de-DE" b="1" dirty="0" smtClean="0">
                <a:solidFill>
                  <a:srgbClr val="FF0000"/>
                </a:solidFill>
              </a:rPr>
              <a:t> Fachkundig können insbesondere die Fachkraft für Arbeitssicherheit und die Betriebsärztin oder der Betriebsarzt sein.</a:t>
            </a:r>
            <a:endParaRPr lang="de-DE" dirty="0" smtClean="0">
              <a:solidFill>
                <a:prstClr val="black"/>
              </a:solidFill>
            </a:endParaRPr>
          </a:p>
          <a:p>
            <a:endParaRPr lang="de-DE" dirty="0"/>
          </a:p>
        </p:txBody>
      </p:sp>
      <p:sp>
        <p:nvSpPr>
          <p:cNvPr id="14" name="Textfeld 13"/>
          <p:cNvSpPr txBox="1"/>
          <p:nvPr/>
        </p:nvSpPr>
        <p:spPr>
          <a:xfrm>
            <a:off x="323528" y="3140968"/>
            <a:ext cx="8568952" cy="1200329"/>
          </a:xfrm>
          <a:prstGeom prst="rect">
            <a:avLst/>
          </a:prstGeom>
          <a:noFill/>
        </p:spPr>
        <p:txBody>
          <a:bodyPr wrap="square" rtlCol="0">
            <a:spAutoFit/>
          </a:bodyPr>
          <a:lstStyle/>
          <a:p>
            <a:pPr lvl="0"/>
            <a:r>
              <a:rPr lang="de-DE" dirty="0" smtClean="0">
                <a:solidFill>
                  <a:prstClr val="black"/>
                </a:solidFill>
              </a:rPr>
              <a:t>Je nach Berechtigung  haben die entsprechenden Fachkundigen Zugriff auf den Gefahrstoffbestand und können nach Gefahrstoffe filtrieren, um eine Gefährdungsermittlung durchzuführen</a:t>
            </a:r>
          </a:p>
          <a:p>
            <a:endParaRPr lang="de-DE" dirty="0"/>
          </a:p>
        </p:txBody>
      </p:sp>
      <p:sp>
        <p:nvSpPr>
          <p:cNvPr id="15"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11</a:t>
            </a:fld>
            <a:endParaRPr lang="de-DE"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pic>
        <p:nvPicPr>
          <p:cNvPr id="12" name="Grafik 11" descr="gefahrerm1.jpg"/>
          <p:cNvPicPr>
            <a:picLocks noChangeAspect="1"/>
          </p:cNvPicPr>
          <p:nvPr/>
        </p:nvPicPr>
        <p:blipFill>
          <a:blip r:embed="rId4" cstate="print"/>
          <a:stretch>
            <a:fillRect/>
          </a:stretch>
        </p:blipFill>
        <p:spPr>
          <a:xfrm>
            <a:off x="1115616" y="1052342"/>
            <a:ext cx="6768752" cy="5473002"/>
          </a:xfrm>
          <a:prstGeom prst="rect">
            <a:avLst/>
          </a:prstGeom>
          <a:ln>
            <a:solidFill>
              <a:schemeClr val="tx1"/>
            </a:solidFill>
          </a:ln>
          <a:effectLst>
            <a:outerShdw blurRad="50800" dist="38100" dir="2700000" algn="tl" rotWithShape="0">
              <a:prstClr val="black">
                <a:alpha val="40000"/>
              </a:prstClr>
            </a:outerShdw>
          </a:effectLst>
        </p:spPr>
      </p:pic>
      <p:sp>
        <p:nvSpPr>
          <p:cNvPr id="14" name="Textfeld 13"/>
          <p:cNvSpPr txBox="1"/>
          <p:nvPr/>
        </p:nvSpPr>
        <p:spPr>
          <a:xfrm>
            <a:off x="6055232" y="188640"/>
            <a:ext cx="305327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GefStoffV §6 Absatz 9</a:t>
            </a:r>
            <a:endParaRPr lang="de-DE" sz="2400" b="1" dirty="0">
              <a:effectLst>
                <a:reflection blurRad="6350" stA="55000" endA="300" endPos="45500" dir="5400000" sy="-100000" algn="bl" rotWithShape="0"/>
              </a:effectLst>
            </a:endParaRPr>
          </a:p>
        </p:txBody>
      </p:sp>
      <p:sp>
        <p:nvSpPr>
          <p:cNvPr id="15"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12</a:t>
            </a:fld>
            <a:endParaRPr lang="de-DE"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3923928" y="188640"/>
            <a:ext cx="517975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GefStoffV § 14 Absatz 1, §6 Absatz 10</a:t>
            </a:r>
            <a:endParaRPr lang="de-DE" sz="2400" b="1" dirty="0">
              <a:effectLst>
                <a:reflection blurRad="6350" stA="55000" endA="300" endPos="45500" dir="5400000" sy="-100000" algn="bl" rotWithShape="0"/>
              </a:effectLst>
            </a:endParaRPr>
          </a:p>
        </p:txBody>
      </p:sp>
      <p:sp>
        <p:nvSpPr>
          <p:cNvPr id="13" name="Textfeld 12"/>
          <p:cNvSpPr txBox="1"/>
          <p:nvPr/>
        </p:nvSpPr>
        <p:spPr>
          <a:xfrm>
            <a:off x="323528" y="980728"/>
            <a:ext cx="8424935" cy="2031325"/>
          </a:xfrm>
          <a:prstGeom prst="rect">
            <a:avLst/>
          </a:prstGeom>
          <a:noFill/>
        </p:spPr>
        <p:txBody>
          <a:bodyPr wrap="square" rtlCol="0">
            <a:spAutoFit/>
          </a:bodyPr>
          <a:lstStyle/>
          <a:p>
            <a:r>
              <a:rPr lang="de-DE" b="1" dirty="0" smtClean="0">
                <a:solidFill>
                  <a:srgbClr val="FF0000"/>
                </a:solidFill>
              </a:rPr>
              <a:t>(1) Der Arbeitgeber hat sicherzustellen, dass den</a:t>
            </a:r>
          </a:p>
          <a:p>
            <a:r>
              <a:rPr lang="de-DE" b="1" dirty="0" smtClean="0">
                <a:solidFill>
                  <a:srgbClr val="FF0000"/>
                </a:solidFill>
              </a:rPr>
              <a:t>Beschäftigten eine schriftliche Betriebsanweisung, </a:t>
            </a:r>
          </a:p>
          <a:p>
            <a:r>
              <a:rPr lang="de-DE" b="1" dirty="0" smtClean="0">
                <a:solidFill>
                  <a:srgbClr val="FF0000"/>
                </a:solidFill>
              </a:rPr>
              <a:t>die der Gefährdungsbeurteilung nach § 6</a:t>
            </a:r>
          </a:p>
          <a:p>
            <a:r>
              <a:rPr lang="de-DE" b="1" dirty="0" smtClean="0">
                <a:solidFill>
                  <a:srgbClr val="FF0000"/>
                </a:solidFill>
              </a:rPr>
              <a:t>Rechnung trägt, in einer für die Beschäftigten</a:t>
            </a:r>
          </a:p>
          <a:p>
            <a:r>
              <a:rPr lang="de-DE" b="1" dirty="0" smtClean="0">
                <a:solidFill>
                  <a:srgbClr val="FF0000"/>
                </a:solidFill>
              </a:rPr>
              <a:t>verständlichen Form und Sprache zugänglich</a:t>
            </a:r>
          </a:p>
          <a:p>
            <a:r>
              <a:rPr lang="de-DE" b="1" dirty="0" smtClean="0">
                <a:solidFill>
                  <a:srgbClr val="FF0000"/>
                </a:solidFill>
              </a:rPr>
              <a:t>gemacht wird.</a:t>
            </a:r>
            <a:endParaRPr lang="de-DE" dirty="0" smtClean="0">
              <a:solidFill>
                <a:prstClr val="black"/>
              </a:solidFill>
            </a:endParaRPr>
          </a:p>
          <a:p>
            <a:endParaRPr lang="de-DE" dirty="0"/>
          </a:p>
        </p:txBody>
      </p:sp>
      <p:pic>
        <p:nvPicPr>
          <p:cNvPr id="8" name="Grafik 7" descr="betriebsanweisung2.jpg"/>
          <p:cNvPicPr>
            <a:picLocks noChangeAspect="1"/>
          </p:cNvPicPr>
          <p:nvPr/>
        </p:nvPicPr>
        <p:blipFill>
          <a:blip r:embed="rId4" cstate="print"/>
          <a:stretch>
            <a:fillRect/>
          </a:stretch>
        </p:blipFill>
        <p:spPr>
          <a:xfrm>
            <a:off x="5364088" y="1268760"/>
            <a:ext cx="3425099" cy="4850909"/>
          </a:xfrm>
          <a:prstGeom prst="rect">
            <a:avLst/>
          </a:prstGeom>
          <a:ln>
            <a:solidFill>
              <a:schemeClr val="tx1"/>
            </a:solidFill>
          </a:ln>
          <a:effectLst>
            <a:outerShdw blurRad="50800" dist="38100" dir="2700000" algn="tl" rotWithShape="0">
              <a:prstClr val="black">
                <a:alpha val="40000"/>
              </a:prstClr>
            </a:outerShdw>
          </a:effectLst>
        </p:spPr>
      </p:pic>
      <p:sp>
        <p:nvSpPr>
          <p:cNvPr id="10" name="Textfeld 9"/>
          <p:cNvSpPr txBox="1"/>
          <p:nvPr/>
        </p:nvSpPr>
        <p:spPr>
          <a:xfrm>
            <a:off x="251520" y="2924944"/>
            <a:ext cx="5040560" cy="1477328"/>
          </a:xfrm>
          <a:prstGeom prst="rect">
            <a:avLst/>
          </a:prstGeom>
          <a:noFill/>
        </p:spPr>
        <p:txBody>
          <a:bodyPr wrap="square" rtlCol="0">
            <a:spAutoFit/>
          </a:bodyPr>
          <a:lstStyle/>
          <a:p>
            <a:pPr lvl="0"/>
            <a:r>
              <a:rPr lang="de-DE" dirty="0" smtClean="0">
                <a:solidFill>
                  <a:prstClr val="black"/>
                </a:solidFill>
              </a:rPr>
              <a:t>Die Betriebsanweisung könnte auch elektronisch am entsprechenden Gefahrbereich angezeigt werden (incl. Angabe der aktuellen</a:t>
            </a:r>
            <a:r>
              <a:rPr lang="de-DE" dirty="0" smtClean="0"/>
              <a:t> maßgeblichen Gefahrstoffe).</a:t>
            </a:r>
            <a:endParaRPr lang="de-DE" dirty="0" smtClean="0">
              <a:solidFill>
                <a:prstClr val="black"/>
              </a:solidFill>
            </a:endParaRPr>
          </a:p>
          <a:p>
            <a:endParaRPr lang="de-DE" dirty="0"/>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13</a:t>
            </a:fld>
            <a:endParaRPr lang="de-DE" dirty="0"/>
          </a:p>
        </p:txBody>
      </p:sp>
      <p:sp>
        <p:nvSpPr>
          <p:cNvPr id="12" name="Textfeld 11"/>
          <p:cNvSpPr txBox="1"/>
          <p:nvPr/>
        </p:nvSpPr>
        <p:spPr>
          <a:xfrm>
            <a:off x="323528" y="4869160"/>
            <a:ext cx="4824536" cy="1477328"/>
          </a:xfrm>
          <a:prstGeom prst="rect">
            <a:avLst/>
          </a:prstGeom>
          <a:noFill/>
        </p:spPr>
        <p:txBody>
          <a:bodyPr wrap="square" rtlCol="0">
            <a:spAutoFit/>
          </a:bodyPr>
          <a:lstStyle/>
          <a:p>
            <a:pPr lvl="0"/>
            <a:r>
              <a:rPr lang="de-DE" b="1" dirty="0" smtClean="0">
                <a:solidFill>
                  <a:srgbClr val="FF0000"/>
                </a:solidFill>
              </a:rPr>
              <a:t>(10) Der Arbeitgeber hat ein Verzeichnis der im Betrieb verwendeten Gefahrstoffe zu führen, in dem auf die entsprechenden Sicherheitsdatenblätter verwiesen wird.</a:t>
            </a:r>
            <a:endParaRPr lang="de-DE" dirty="0" smtClean="0"/>
          </a:p>
          <a:p>
            <a:endParaRPr lang="de-DE"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251520" y="4293096"/>
            <a:ext cx="5570907" cy="24940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4"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cstate="print"/>
          <a:srcRect/>
          <a:stretch>
            <a:fillRect/>
          </a:stretch>
        </p:blipFill>
        <p:spPr bwMode="auto">
          <a:xfrm>
            <a:off x="3995936" y="1808726"/>
            <a:ext cx="5026364" cy="450059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2" name="Ellipse 11"/>
          <p:cNvSpPr/>
          <p:nvPr/>
        </p:nvSpPr>
        <p:spPr>
          <a:xfrm>
            <a:off x="1259632" y="6237312"/>
            <a:ext cx="864096" cy="50405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259632" y="4869160"/>
            <a:ext cx="864096" cy="158417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6804248" y="3501008"/>
            <a:ext cx="864096" cy="64807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251520" y="1052736"/>
            <a:ext cx="6336704" cy="923330"/>
          </a:xfrm>
          <a:prstGeom prst="rect">
            <a:avLst/>
          </a:prstGeom>
          <a:noFill/>
        </p:spPr>
        <p:txBody>
          <a:bodyPr wrap="square" rtlCol="0">
            <a:spAutoFit/>
          </a:bodyPr>
          <a:lstStyle/>
          <a:p>
            <a:pPr lvl="0">
              <a:buBlip>
                <a:blip r:embed="rId6"/>
              </a:buBlip>
            </a:pPr>
            <a:r>
              <a:rPr lang="de-DE" dirty="0" smtClean="0">
                <a:solidFill>
                  <a:prstClr val="black"/>
                </a:solidFill>
              </a:rPr>
              <a:t>Gefahrenpiktogramm, Signalwort, H-&amp; P-Hinweise nach GHS</a:t>
            </a:r>
          </a:p>
          <a:p>
            <a:pPr lvl="0">
              <a:buBlip>
                <a:blip r:embed="rId6"/>
              </a:buBlip>
            </a:pPr>
            <a:r>
              <a:rPr lang="de-DE" dirty="0" smtClean="0">
                <a:solidFill>
                  <a:prstClr val="black"/>
                </a:solidFill>
              </a:rPr>
              <a:t>Sicherheitsdatenblatt</a:t>
            </a:r>
          </a:p>
          <a:p>
            <a:endParaRPr lang="de-DE" i="1" dirty="0" smtClean="0"/>
          </a:p>
        </p:txBody>
      </p:sp>
      <p:sp>
        <p:nvSpPr>
          <p:cNvPr id="16" name="Textfeld 15"/>
          <p:cNvSpPr txBox="1"/>
          <p:nvPr/>
        </p:nvSpPr>
        <p:spPr>
          <a:xfrm>
            <a:off x="251520" y="1772816"/>
            <a:ext cx="8424936" cy="1200329"/>
          </a:xfrm>
          <a:prstGeom prst="rect">
            <a:avLst/>
          </a:prstGeom>
          <a:noFill/>
        </p:spPr>
        <p:txBody>
          <a:bodyPr wrap="square" rtlCol="0">
            <a:spAutoFit/>
          </a:bodyPr>
          <a:lstStyle/>
          <a:p>
            <a:pPr lvl="0">
              <a:buBlip>
                <a:blip r:embed="rId6"/>
              </a:buBlip>
            </a:pPr>
            <a:r>
              <a:rPr lang="de-DE" dirty="0" smtClean="0">
                <a:solidFill>
                  <a:prstClr val="black"/>
                </a:solidFill>
              </a:rPr>
              <a:t>Formel/Struktur</a:t>
            </a:r>
          </a:p>
          <a:p>
            <a:pPr lvl="0">
              <a:buBlip>
                <a:blip r:embed="rId6"/>
              </a:buBlip>
            </a:pPr>
            <a:r>
              <a:rPr lang="de-DE" dirty="0" smtClean="0">
                <a:solidFill>
                  <a:prstClr val="black"/>
                </a:solidFill>
              </a:rPr>
              <a:t>Empfohlene Lagertemperatur</a:t>
            </a:r>
          </a:p>
          <a:p>
            <a:pPr lvl="0">
              <a:buBlip>
                <a:blip r:embed="rId6"/>
              </a:buBlip>
            </a:pPr>
            <a:r>
              <a:rPr lang="de-DE" dirty="0" smtClean="0">
                <a:solidFill>
                  <a:prstClr val="black"/>
                </a:solidFill>
              </a:rPr>
              <a:t>Lagerhinweis</a:t>
            </a:r>
          </a:p>
          <a:p>
            <a:endParaRPr lang="de-DE" i="1" dirty="0" smtClean="0"/>
          </a:p>
        </p:txBody>
      </p:sp>
      <p:sp>
        <p:nvSpPr>
          <p:cNvPr id="17" name="Textfeld 16"/>
          <p:cNvSpPr txBox="1"/>
          <p:nvPr/>
        </p:nvSpPr>
        <p:spPr>
          <a:xfrm>
            <a:off x="3923928" y="188640"/>
            <a:ext cx="518218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GefStoffV §6 Absatz 10, § 14 Absatz 1</a:t>
            </a:r>
            <a:endParaRPr lang="de-DE" sz="2400" b="1" dirty="0">
              <a:effectLst>
                <a:reflection blurRad="6350" stA="55000" endA="300" endPos="45500" dir="5400000" sy="-100000" algn="bl" rotWithShape="0"/>
              </a:effectLst>
            </a:endParaRPr>
          </a:p>
        </p:txBody>
      </p:sp>
      <p:sp>
        <p:nvSpPr>
          <p:cNvPr id="1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14</a:t>
            </a:fld>
            <a:endParaRPr lang="de-DE" dirty="0"/>
          </a:p>
        </p:txBody>
      </p:sp>
      <p:pic>
        <p:nvPicPr>
          <p:cNvPr id="19" name="Grafik 18" descr="suchkriterien.jpg"/>
          <p:cNvPicPr>
            <a:picLocks noChangeAspect="1"/>
          </p:cNvPicPr>
          <p:nvPr/>
        </p:nvPicPr>
        <p:blipFill>
          <a:blip r:embed="rId7" cstate="print"/>
          <a:stretch>
            <a:fillRect/>
          </a:stretch>
        </p:blipFill>
        <p:spPr>
          <a:xfrm>
            <a:off x="5580112" y="1484784"/>
            <a:ext cx="3316869" cy="1584176"/>
          </a:xfrm>
          <a:prstGeom prst="rect">
            <a:avLst/>
          </a:prstGeom>
          <a:ln>
            <a:solidFill>
              <a:schemeClr val="tx1"/>
            </a:solidFill>
          </a:ln>
          <a:effectLst>
            <a:outerShdw blurRad="50800" dist="38100" dir="2700000" algn="tl" rotWithShape="0">
              <a:prstClr val="black">
                <a:alpha val="40000"/>
              </a:prstClr>
            </a:outerShdw>
          </a:effectLst>
        </p:spPr>
      </p:pic>
      <p:pic>
        <p:nvPicPr>
          <p:cNvPr id="20" name="Grafik 19" descr="struktursuche1.jpg"/>
          <p:cNvPicPr>
            <a:picLocks noChangeAspect="1"/>
          </p:cNvPicPr>
          <p:nvPr/>
        </p:nvPicPr>
        <p:blipFill>
          <a:blip r:embed="rId8" cstate="print"/>
          <a:stretch>
            <a:fillRect/>
          </a:stretch>
        </p:blipFill>
        <p:spPr>
          <a:xfrm>
            <a:off x="611560" y="2708920"/>
            <a:ext cx="2592288" cy="1517512"/>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 Verbindung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4" cstate="print"/>
          <a:srcRect/>
          <a:stretch>
            <a:fillRect/>
          </a:stretch>
        </p:blipFill>
        <p:spPr bwMode="auto">
          <a:xfrm>
            <a:off x="251520" y="1916832"/>
            <a:ext cx="6000792" cy="28313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76" name="Picture 4"/>
          <p:cNvPicPr>
            <a:picLocks noChangeAspect="1" noChangeArrowheads="1"/>
          </p:cNvPicPr>
          <p:nvPr/>
        </p:nvPicPr>
        <p:blipFill>
          <a:blip r:embed="rId5" cstate="print"/>
          <a:srcRect/>
          <a:stretch>
            <a:fillRect/>
          </a:stretch>
        </p:blipFill>
        <p:spPr bwMode="auto">
          <a:xfrm>
            <a:off x="2699792" y="3212976"/>
            <a:ext cx="5973191" cy="315707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a:blip r:embed="rId6" cstate="print"/>
          <a:srcRect/>
          <a:stretch>
            <a:fillRect/>
          </a:stretch>
        </p:blipFill>
        <p:spPr bwMode="auto">
          <a:xfrm>
            <a:off x="4067944" y="908720"/>
            <a:ext cx="4945074" cy="201655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15</a:t>
            </a:fld>
            <a:endParaRPr lang="de-DE"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4157891" y="188640"/>
            <a:ext cx="4986109"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lvl="0"/>
            <a:r>
              <a:rPr lang="de-DE" sz="2400" b="1" dirty="0" smtClean="0">
                <a:effectLst>
                  <a:reflection blurRad="6350" stA="55000" endA="300" endPos="45500" dir="5400000" sy="-100000" algn="bl" rotWithShape="0"/>
                </a:effectLst>
              </a:rPr>
              <a:t>TRGS 510, EU Richtline 2012/18/EU</a:t>
            </a:r>
            <a:endParaRPr lang="de-DE" sz="2400" dirty="0" smtClean="0"/>
          </a:p>
        </p:txBody>
      </p:sp>
      <p:sp>
        <p:nvSpPr>
          <p:cNvPr id="13" name="Textfeld 12"/>
          <p:cNvSpPr txBox="1"/>
          <p:nvPr/>
        </p:nvSpPr>
        <p:spPr>
          <a:xfrm>
            <a:off x="251520" y="1052736"/>
            <a:ext cx="8136904" cy="1477328"/>
          </a:xfrm>
          <a:prstGeom prst="rect">
            <a:avLst/>
          </a:prstGeom>
          <a:noFill/>
        </p:spPr>
        <p:txBody>
          <a:bodyPr wrap="square" rtlCol="0">
            <a:spAutoFit/>
          </a:bodyPr>
          <a:lstStyle/>
          <a:p>
            <a:pPr lvl="0"/>
            <a:r>
              <a:rPr lang="de-DE" b="1" dirty="0" smtClean="0">
                <a:solidFill>
                  <a:srgbClr val="FF0000"/>
                </a:solidFill>
              </a:rPr>
              <a:t>Alarmmeldung</a:t>
            </a:r>
            <a:r>
              <a:rPr lang="de-DE" dirty="0" smtClean="0">
                <a:solidFill>
                  <a:prstClr val="black"/>
                </a:solidFill>
              </a:rPr>
              <a:t>,</a:t>
            </a:r>
          </a:p>
          <a:p>
            <a:pPr lvl="0">
              <a:buBlip>
                <a:blip r:embed="rId4"/>
              </a:buBlip>
            </a:pPr>
            <a:r>
              <a:rPr lang="de-DE" dirty="0" smtClean="0">
                <a:solidFill>
                  <a:prstClr val="black"/>
                </a:solidFill>
              </a:rPr>
              <a:t>Bei Überschreitung der gesetzlich vorgeschriebenen Mengen, die im Anhang der Seveso III-Richtline aufgeführt sind.</a:t>
            </a:r>
          </a:p>
          <a:p>
            <a:pPr lvl="0">
              <a:buBlip>
                <a:blip r:embed="rId4"/>
              </a:buBlip>
            </a:pPr>
            <a:r>
              <a:rPr lang="de-DE" dirty="0" smtClean="0">
                <a:solidFill>
                  <a:prstClr val="black"/>
                </a:solidFill>
              </a:rPr>
              <a:t>Bei Nichtbeachtung des Zusammenlagerungskonzept nach TRGS510.</a:t>
            </a:r>
          </a:p>
          <a:p>
            <a:endParaRPr lang="de-DE" i="1" dirty="0" smtClean="0"/>
          </a:p>
        </p:txBody>
      </p:sp>
      <p:pic>
        <p:nvPicPr>
          <p:cNvPr id="8" name="Grafik 7" descr="Raumplatz4.jpg"/>
          <p:cNvPicPr>
            <a:picLocks noChangeAspect="1"/>
          </p:cNvPicPr>
          <p:nvPr/>
        </p:nvPicPr>
        <p:blipFill>
          <a:blip r:embed="rId5" cstate="print"/>
          <a:stretch>
            <a:fillRect/>
          </a:stretch>
        </p:blipFill>
        <p:spPr>
          <a:xfrm>
            <a:off x="2627784" y="2348880"/>
            <a:ext cx="5431629" cy="4143022"/>
          </a:xfrm>
          <a:prstGeom prst="rect">
            <a:avLst/>
          </a:prstGeom>
          <a:ln>
            <a:solidFill>
              <a:schemeClr val="tx1"/>
            </a:solidFill>
          </a:ln>
          <a:effectLst>
            <a:outerShdw blurRad="50800" dist="38100" dir="2700000" algn="tl" rotWithShape="0">
              <a:prstClr val="black">
                <a:alpha val="40000"/>
              </a:prstClr>
            </a:outerShdw>
          </a:effectLst>
        </p:spPr>
      </p:pic>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16</a:t>
            </a:fld>
            <a:endParaRPr lang="de-DE"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3925264" y="188640"/>
            <a:ext cx="521873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EU Verordnung 273/2004 (219/2009)</a:t>
            </a:r>
            <a:endParaRPr lang="de-DE" sz="2400" b="1" dirty="0">
              <a:effectLst>
                <a:reflection blurRad="6350" stA="55000" endA="300" endPos="45500" dir="5400000" sy="-100000" algn="bl" rotWithShape="0"/>
              </a:effectLst>
            </a:endParaRPr>
          </a:p>
        </p:txBody>
      </p:sp>
      <p:sp>
        <p:nvSpPr>
          <p:cNvPr id="13" name="Textfeld 12"/>
          <p:cNvSpPr txBox="1"/>
          <p:nvPr/>
        </p:nvSpPr>
        <p:spPr>
          <a:xfrm>
            <a:off x="395536" y="1124744"/>
            <a:ext cx="8424936" cy="1477328"/>
          </a:xfrm>
          <a:prstGeom prst="rect">
            <a:avLst/>
          </a:prstGeom>
          <a:noFill/>
        </p:spPr>
        <p:txBody>
          <a:bodyPr wrap="square" rtlCol="0">
            <a:spAutoFit/>
          </a:bodyPr>
          <a:lstStyle/>
          <a:p>
            <a:pPr lvl="0">
              <a:buBlip>
                <a:blip r:embed="rId4"/>
              </a:buBlip>
            </a:pPr>
            <a:r>
              <a:rPr lang="de-DE" dirty="0" smtClean="0">
                <a:solidFill>
                  <a:prstClr val="black"/>
                </a:solidFill>
              </a:rPr>
              <a:t>Alarmmeldung schon bei der Beschaffung des Produktes</a:t>
            </a:r>
          </a:p>
          <a:p>
            <a:pPr lvl="0">
              <a:buBlip>
                <a:blip r:embed="rId4"/>
              </a:buBlip>
            </a:pPr>
            <a:r>
              <a:rPr lang="de-DE" dirty="0" smtClean="0">
                <a:solidFill>
                  <a:prstClr val="black"/>
                </a:solidFill>
              </a:rPr>
              <a:t>Hinweis bei der Chemikaliensuche/ Mein Bestand</a:t>
            </a:r>
          </a:p>
          <a:p>
            <a:pPr lvl="0">
              <a:buBlip>
                <a:blip r:embed="rId4"/>
              </a:buBlip>
            </a:pPr>
            <a:r>
              <a:rPr lang="de-DE" dirty="0" smtClean="0">
                <a:solidFill>
                  <a:prstClr val="black"/>
                </a:solidFill>
              </a:rPr>
              <a:t>Extra Seite für Meldepflichtige Stoffe</a:t>
            </a:r>
          </a:p>
          <a:p>
            <a:pPr lvl="0">
              <a:buBlip>
                <a:blip r:embed="rId4"/>
              </a:buBlip>
            </a:pPr>
            <a:r>
              <a:rPr lang="de-DE" dirty="0" smtClean="0">
                <a:solidFill>
                  <a:prstClr val="black"/>
                </a:solidFill>
              </a:rPr>
              <a:t>Anlagenerstellung für die Bundesopiumstelle</a:t>
            </a:r>
          </a:p>
          <a:p>
            <a:endParaRPr lang="de-DE" i="1" dirty="0" smtClean="0"/>
          </a:p>
        </p:txBody>
      </p:sp>
      <p:pic>
        <p:nvPicPr>
          <p:cNvPr id="11" name="Grafik 10" descr="eeh-sial3.jpg"/>
          <p:cNvPicPr>
            <a:picLocks noChangeAspect="1"/>
          </p:cNvPicPr>
          <p:nvPr/>
        </p:nvPicPr>
        <p:blipFill>
          <a:blip r:embed="rId5" cstate="print"/>
          <a:stretch>
            <a:fillRect/>
          </a:stretch>
        </p:blipFill>
        <p:spPr>
          <a:xfrm>
            <a:off x="395536" y="4249897"/>
            <a:ext cx="8445543" cy="2347455"/>
          </a:xfrm>
          <a:prstGeom prst="rect">
            <a:avLst/>
          </a:prstGeom>
          <a:ln>
            <a:solidFill>
              <a:schemeClr val="tx1"/>
            </a:solidFill>
          </a:ln>
          <a:effectLst>
            <a:outerShdw blurRad="50800" dist="38100" dir="2700000" algn="tl" rotWithShape="0">
              <a:prstClr val="black">
                <a:alpha val="40000"/>
              </a:prstClr>
            </a:outerShdw>
          </a:effectLst>
        </p:spPr>
      </p:pic>
      <p:pic>
        <p:nvPicPr>
          <p:cNvPr id="8" name="Grafik 7" descr="btmbericht01.jpg"/>
          <p:cNvPicPr>
            <a:picLocks noChangeAspect="1"/>
          </p:cNvPicPr>
          <p:nvPr/>
        </p:nvPicPr>
        <p:blipFill>
          <a:blip r:embed="rId6" cstate="print"/>
          <a:stretch>
            <a:fillRect/>
          </a:stretch>
        </p:blipFill>
        <p:spPr>
          <a:xfrm>
            <a:off x="2592288" y="2348880"/>
            <a:ext cx="6228184" cy="1733962"/>
          </a:xfrm>
          <a:prstGeom prst="rect">
            <a:avLst/>
          </a:prstGeom>
          <a:ln>
            <a:solidFill>
              <a:schemeClr val="tx1"/>
            </a:solidFill>
          </a:ln>
          <a:effectLst>
            <a:outerShdw blurRad="50800" dist="38100" dir="2700000" algn="tl" rotWithShape="0">
              <a:prstClr val="black">
                <a:alpha val="40000"/>
              </a:prstClr>
            </a:outerShdw>
          </a:effectLst>
        </p:spPr>
      </p:pic>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17</a:t>
            </a:fld>
            <a:endParaRPr lang="de-DE"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Organisation, Anmeldung, Registrierung</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pic>
        <p:nvPicPr>
          <p:cNvPr id="12" name="Grafik 11" descr="Schema_Orgaufbau1.JPG"/>
          <p:cNvPicPr>
            <a:picLocks noChangeAspect="1"/>
          </p:cNvPicPr>
          <p:nvPr/>
        </p:nvPicPr>
        <p:blipFill>
          <a:blip r:embed="rId4" cstate="print"/>
          <a:stretch>
            <a:fillRect/>
          </a:stretch>
        </p:blipFill>
        <p:spPr>
          <a:xfrm>
            <a:off x="1763688" y="836712"/>
            <a:ext cx="6345339" cy="5839283"/>
          </a:xfrm>
          <a:prstGeom prst="rect">
            <a:avLst/>
          </a:prstGeom>
          <a:ln>
            <a:solidFill>
              <a:schemeClr val="tx1"/>
            </a:solidFill>
          </a:ln>
          <a:effectLst>
            <a:outerShdw blurRad="50800" dist="38100" dir="2700000" algn="tl" rotWithShape="0">
              <a:prstClr val="black">
                <a:alpha val="40000"/>
              </a:prstClr>
            </a:outerShdw>
          </a:effectLst>
        </p:spPr>
      </p:pic>
      <p:sp>
        <p:nvSpPr>
          <p:cNvPr id="13" name="Textfeld 12"/>
          <p:cNvSpPr txBox="1"/>
          <p:nvPr/>
        </p:nvSpPr>
        <p:spPr>
          <a:xfrm>
            <a:off x="179512" y="980728"/>
            <a:ext cx="3816424" cy="646331"/>
          </a:xfrm>
          <a:prstGeom prst="rect">
            <a:avLst/>
          </a:prstGeom>
          <a:solidFill>
            <a:srgbClr val="FFFF00"/>
          </a:solidFill>
          <a:ln>
            <a:solidFill>
              <a:schemeClr val="bg1"/>
            </a:solidFill>
          </a:ln>
          <a:effectLst>
            <a:softEdge rad="63500"/>
          </a:effectLst>
        </p:spPr>
        <p:txBody>
          <a:bodyPr wrap="square" rtlCol="0">
            <a:spAutoFit/>
          </a:bodyPr>
          <a:lstStyle/>
          <a:p>
            <a:pPr lvl="0"/>
            <a:r>
              <a:rPr lang="de-DE" dirty="0" smtClean="0">
                <a:solidFill>
                  <a:prstClr val="black"/>
                </a:solidFill>
              </a:rPr>
              <a:t>Bis zu 10 Berechtigungsstufen (0-9)</a:t>
            </a:r>
          </a:p>
          <a:p>
            <a:endParaRPr lang="de-DE" i="1" dirty="0" smtClean="0"/>
          </a:p>
        </p:txBody>
      </p:sp>
      <p:sp>
        <p:nvSpPr>
          <p:cNvPr id="8" name="Textfeld 7"/>
          <p:cNvSpPr txBox="1"/>
          <p:nvPr/>
        </p:nvSpPr>
        <p:spPr>
          <a:xfrm>
            <a:off x="4644008" y="188640"/>
            <a:ext cx="430791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Berechtigungsgruppen / -stufen</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19</a:t>
            </a:fld>
            <a:endParaRPr lang="de-DE"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101290" y="116632"/>
            <a:ext cx="4042710"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Was ist das GoeChem-System</a:t>
            </a:r>
            <a:endParaRPr lang="de-DE" sz="2400" b="1" dirty="0">
              <a:effectLst>
                <a:reflection blurRad="6350" stA="55000" endA="300" endPos="45500" dir="5400000" sy="-100000" algn="bl" rotWithShape="0"/>
              </a:effectLst>
            </a:endParaRPr>
          </a:p>
        </p:txBody>
      </p:sp>
      <p:sp>
        <p:nvSpPr>
          <p:cNvPr id="8" name="Textfeld 7"/>
          <p:cNvSpPr txBox="1"/>
          <p:nvPr/>
        </p:nvSpPr>
        <p:spPr>
          <a:xfrm>
            <a:off x="395536" y="1713582"/>
            <a:ext cx="6292877" cy="646331"/>
          </a:xfrm>
          <a:prstGeom prst="rect">
            <a:avLst/>
          </a:prstGeom>
          <a:noFill/>
        </p:spPr>
        <p:txBody>
          <a:bodyPr wrap="none" rtlCol="0">
            <a:spAutoFit/>
          </a:bodyPr>
          <a:lstStyle/>
          <a:p>
            <a:pPr>
              <a:buBlip>
                <a:blip r:embed="rId4"/>
              </a:buBlip>
            </a:pPr>
            <a:r>
              <a:rPr lang="de-DE" dirty="0" smtClean="0"/>
              <a:t>Ein Chemikalien- oder Gefahrstoffverzeichnis (-</a:t>
            </a:r>
            <a:r>
              <a:rPr lang="de-DE" dirty="0" err="1" smtClean="0"/>
              <a:t>kataster</a:t>
            </a:r>
            <a:r>
              <a:rPr lang="de-DE" dirty="0" smtClean="0"/>
              <a:t>)</a:t>
            </a:r>
          </a:p>
          <a:p>
            <a:pPr>
              <a:buBlip>
                <a:blip r:embed="rId4"/>
              </a:buBlip>
            </a:pPr>
            <a:r>
              <a:rPr lang="de-DE" dirty="0" smtClean="0"/>
              <a:t>Warenbeschaffungsplattform mit Anbindung an Online-Shops</a:t>
            </a:r>
          </a:p>
        </p:txBody>
      </p:sp>
      <p:sp>
        <p:nvSpPr>
          <p:cNvPr id="10" name="Textfeld 9"/>
          <p:cNvSpPr txBox="1"/>
          <p:nvPr/>
        </p:nvSpPr>
        <p:spPr>
          <a:xfrm>
            <a:off x="395537" y="3068960"/>
            <a:ext cx="8496944" cy="1200329"/>
          </a:xfrm>
          <a:prstGeom prst="rect">
            <a:avLst/>
          </a:prstGeom>
          <a:noFill/>
        </p:spPr>
        <p:txBody>
          <a:bodyPr wrap="square" rtlCol="0">
            <a:spAutoFit/>
          </a:bodyPr>
          <a:lstStyle/>
          <a:p>
            <a:pPr>
              <a:buBlip>
                <a:blip r:embed="rId4"/>
              </a:buBlip>
            </a:pPr>
            <a:r>
              <a:rPr lang="de-DE" dirty="0" smtClean="0"/>
              <a:t>Ergänzung vorhandener ERP-Systeme</a:t>
            </a:r>
          </a:p>
          <a:p>
            <a:pPr>
              <a:buBlip>
                <a:blip r:embed="rId4"/>
              </a:buBlip>
            </a:pPr>
            <a:r>
              <a:rPr lang="de-DE" dirty="0" smtClean="0"/>
              <a:t>Modul zur Reservierung und Verwaltung von Messzeiten zum selbstständigen Messen an Gemeinschaftsgeräten</a:t>
            </a:r>
          </a:p>
          <a:p>
            <a:pPr>
              <a:buBlip>
                <a:blip r:embed="rId4"/>
              </a:buBlip>
            </a:pPr>
            <a:r>
              <a:rPr lang="de-DE" dirty="0" smtClean="0"/>
              <a:t>Modul für die Verwaltung von Serviceaufträgen</a:t>
            </a: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a:t>
            </a:fld>
            <a:endParaRPr lang="de-DE"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4644008" y="188640"/>
            <a:ext cx="430791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Berechtigungsgruppen / -stufen</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20</a:t>
            </a:fld>
            <a:endParaRPr lang="de-DE" dirty="0"/>
          </a:p>
        </p:txBody>
      </p:sp>
      <p:pic>
        <p:nvPicPr>
          <p:cNvPr id="3" name="Grafik 2"/>
          <p:cNvPicPr>
            <a:picLocks noChangeAspect="1"/>
          </p:cNvPicPr>
          <p:nvPr/>
        </p:nvPicPr>
        <p:blipFill rotWithShape="1">
          <a:blip r:embed="rId4"/>
          <a:srcRect l="30708" t="43700" r="29131" b="22701"/>
          <a:stretch/>
        </p:blipFill>
        <p:spPr>
          <a:xfrm>
            <a:off x="2025552" y="3012053"/>
            <a:ext cx="6661248" cy="3134705"/>
          </a:xfrm>
          <a:prstGeom prst="rect">
            <a:avLst/>
          </a:prstGeom>
          <a:ln>
            <a:solidFill>
              <a:schemeClr val="tx1"/>
            </a:solidFill>
          </a:ln>
          <a:effectLst>
            <a:outerShdw blurRad="50800" dist="38100" dir="2700000" algn="tl" rotWithShape="0">
              <a:prstClr val="black">
                <a:alpha val="40000"/>
              </a:prstClr>
            </a:outerShdw>
          </a:effectLst>
        </p:spPr>
      </p:pic>
      <p:sp>
        <p:nvSpPr>
          <p:cNvPr id="11" name="Textfeld 10"/>
          <p:cNvSpPr txBox="1"/>
          <p:nvPr/>
        </p:nvSpPr>
        <p:spPr>
          <a:xfrm>
            <a:off x="395536" y="980728"/>
            <a:ext cx="8496944" cy="2031325"/>
          </a:xfrm>
          <a:prstGeom prst="rect">
            <a:avLst/>
          </a:prstGeom>
          <a:noFill/>
        </p:spPr>
        <p:txBody>
          <a:bodyPr wrap="square" rtlCol="0">
            <a:spAutoFit/>
          </a:bodyPr>
          <a:lstStyle/>
          <a:p>
            <a:r>
              <a:rPr lang="de-DE" b="1" dirty="0" smtClean="0"/>
              <a:t>Beispiel von Berechtigungsgruppen einer Forschungsabteilung:</a:t>
            </a:r>
          </a:p>
          <a:p>
            <a:endParaRPr lang="de-DE" dirty="0" smtClean="0"/>
          </a:p>
          <a:p>
            <a:pPr>
              <a:buBlip>
                <a:blip r:embed="rId5"/>
              </a:buBlip>
            </a:pPr>
            <a:r>
              <a:rPr lang="de-DE" dirty="0" smtClean="0">
                <a:solidFill>
                  <a:prstClr val="black"/>
                </a:solidFill>
              </a:rPr>
              <a:t>Abteilungsadministrator</a:t>
            </a:r>
          </a:p>
          <a:p>
            <a:pPr>
              <a:buBlip>
                <a:blip r:embed="rId5"/>
              </a:buBlip>
            </a:pPr>
            <a:r>
              <a:rPr lang="de-DE" dirty="0" smtClean="0">
                <a:solidFill>
                  <a:prstClr val="black"/>
                </a:solidFill>
              </a:rPr>
              <a:t>Mitarbeiter (Doktoranden)</a:t>
            </a:r>
          </a:p>
          <a:p>
            <a:pPr>
              <a:buBlip>
                <a:blip r:embed="rId5"/>
              </a:buBlip>
            </a:pPr>
            <a:r>
              <a:rPr lang="de-DE" dirty="0" smtClean="0">
                <a:solidFill>
                  <a:prstClr val="black"/>
                </a:solidFill>
              </a:rPr>
              <a:t>Mitarbeiter – einkaufsberechtigt (Dauerhafte Mitarbeiter)</a:t>
            </a:r>
          </a:p>
          <a:p>
            <a:pPr>
              <a:buBlip>
                <a:blip r:embed="rId5"/>
              </a:buBlip>
            </a:pPr>
            <a:r>
              <a:rPr lang="de-DE" dirty="0" smtClean="0">
                <a:solidFill>
                  <a:prstClr val="black"/>
                </a:solidFill>
              </a:rPr>
              <a:t>Bachelor - Studenten</a:t>
            </a:r>
          </a:p>
          <a:p>
            <a:pPr>
              <a:buBlip>
                <a:blip r:embed="rId5"/>
              </a:buBlip>
            </a:pPr>
            <a:r>
              <a:rPr lang="de-DE" dirty="0" smtClean="0">
                <a:solidFill>
                  <a:prstClr val="black"/>
                </a:solidFill>
              </a:rPr>
              <a:t>Sekretariat</a:t>
            </a:r>
            <a:endParaRPr lang="de-DE" dirty="0">
              <a:solidFill>
                <a:prstClr val="black"/>
              </a:solidFill>
            </a:endParaRPr>
          </a:p>
        </p:txBody>
      </p:sp>
    </p:spTree>
    <p:extLst>
      <p:ext uri="{BB962C8B-B14F-4D97-AF65-F5344CB8AC3E}">
        <p14:creationId xmlns:p14="http://schemas.microsoft.com/office/powerpoint/2010/main" val="401646279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95536" y="980728"/>
            <a:ext cx="8496944" cy="3970318"/>
          </a:xfrm>
          <a:prstGeom prst="rect">
            <a:avLst/>
          </a:prstGeom>
          <a:noFill/>
        </p:spPr>
        <p:txBody>
          <a:bodyPr wrap="square" rtlCol="0">
            <a:spAutoFit/>
          </a:bodyPr>
          <a:lstStyle/>
          <a:p>
            <a:r>
              <a:rPr lang="de-DE" b="1" dirty="0" smtClean="0"/>
              <a:t>Einstellungen im Abteilungsprofil:</a:t>
            </a:r>
          </a:p>
          <a:p>
            <a:endParaRPr lang="de-DE" dirty="0" smtClean="0"/>
          </a:p>
          <a:p>
            <a:pPr>
              <a:buBlip>
                <a:blip r:embed="rId4"/>
              </a:buBlip>
            </a:pPr>
            <a:r>
              <a:rPr lang="de-DE" dirty="0" smtClean="0">
                <a:solidFill>
                  <a:prstClr val="black"/>
                </a:solidFill>
              </a:rPr>
              <a:t>Benachrichtigungseinstellungen</a:t>
            </a:r>
          </a:p>
          <a:p>
            <a:pPr>
              <a:buBlip>
                <a:blip r:embed="rId4"/>
              </a:buBlip>
            </a:pPr>
            <a:r>
              <a:rPr lang="de-DE" dirty="0" smtClean="0">
                <a:solidFill>
                  <a:prstClr val="black"/>
                </a:solidFill>
              </a:rPr>
              <a:t>Berechtigungsgruppen</a:t>
            </a:r>
          </a:p>
          <a:p>
            <a:pPr>
              <a:buBlip>
                <a:blip r:embed="rId4"/>
              </a:buBlip>
            </a:pPr>
            <a:r>
              <a:rPr lang="de-DE" dirty="0" smtClean="0">
                <a:solidFill>
                  <a:prstClr val="black"/>
                </a:solidFill>
              </a:rPr>
              <a:t>Kooperationspartner</a:t>
            </a:r>
          </a:p>
          <a:p>
            <a:pPr>
              <a:buBlip>
                <a:blip r:embed="rId4"/>
              </a:buBlip>
            </a:pPr>
            <a:r>
              <a:rPr lang="de-DE" dirty="0" smtClean="0">
                <a:solidFill>
                  <a:prstClr val="black"/>
                </a:solidFill>
              </a:rPr>
              <a:t>Etiketteneinstellungen</a:t>
            </a:r>
          </a:p>
          <a:p>
            <a:pPr>
              <a:buBlip>
                <a:blip r:embed="rId4"/>
              </a:buBlip>
            </a:pPr>
            <a:r>
              <a:rPr lang="de-DE" dirty="0" smtClean="0">
                <a:solidFill>
                  <a:prstClr val="black"/>
                </a:solidFill>
              </a:rPr>
              <a:t>Lieferanschrift</a:t>
            </a:r>
            <a:endParaRPr lang="de-DE" dirty="0">
              <a:solidFill>
                <a:prstClr val="black"/>
              </a:solidFill>
            </a:endParaRPr>
          </a:p>
          <a:p>
            <a:pPr>
              <a:buBlip>
                <a:blip r:embed="rId4"/>
              </a:buBlip>
            </a:pPr>
            <a:r>
              <a:rPr lang="de-DE" dirty="0" smtClean="0">
                <a:solidFill>
                  <a:prstClr val="black"/>
                </a:solidFill>
              </a:rPr>
              <a:t>Rechnungsanschrift</a:t>
            </a:r>
            <a:endParaRPr lang="de-DE" dirty="0">
              <a:solidFill>
                <a:prstClr val="black"/>
              </a:solidFill>
            </a:endParaRPr>
          </a:p>
          <a:p>
            <a:pPr>
              <a:buBlip>
                <a:blip r:embed="rId4"/>
              </a:buBlip>
            </a:pPr>
            <a:endParaRPr lang="de-DE" dirty="0" smtClean="0">
              <a:solidFill>
                <a:prstClr val="black"/>
              </a:solidFill>
            </a:endParaRPr>
          </a:p>
          <a:p>
            <a:pPr>
              <a:buBlip>
                <a:blip r:embed="rId4"/>
              </a:buBlip>
            </a:pPr>
            <a:endParaRPr lang="de-DE" dirty="0" smtClean="0">
              <a:solidFill>
                <a:prstClr val="black"/>
              </a:solidFill>
            </a:endParaRPr>
          </a:p>
          <a:p>
            <a:r>
              <a:rPr lang="de-DE" b="1" dirty="0" smtClean="0"/>
              <a:t>Einstellungen im </a:t>
            </a:r>
            <a:r>
              <a:rPr lang="de-DE" b="1" dirty="0" err="1" smtClean="0"/>
              <a:t>Einrichtungssprofil</a:t>
            </a:r>
            <a:r>
              <a:rPr lang="de-DE" b="1" dirty="0" smtClean="0"/>
              <a:t>:</a:t>
            </a:r>
          </a:p>
          <a:p>
            <a:endParaRPr lang="de-DE" dirty="0" smtClean="0"/>
          </a:p>
          <a:p>
            <a:pPr>
              <a:buBlip>
                <a:blip r:embed="rId4"/>
              </a:buBlip>
            </a:pPr>
            <a:r>
              <a:rPr lang="de-DE" dirty="0" smtClean="0">
                <a:solidFill>
                  <a:prstClr val="black"/>
                </a:solidFill>
              </a:rPr>
              <a:t>Zentrale Lieferanschrift</a:t>
            </a:r>
          </a:p>
          <a:p>
            <a:pPr>
              <a:buBlip>
                <a:blip r:embed="rId4"/>
              </a:buBlip>
            </a:pPr>
            <a:r>
              <a:rPr lang="de-DE" dirty="0" smtClean="0">
                <a:solidFill>
                  <a:prstClr val="black"/>
                </a:solidFill>
              </a:rPr>
              <a:t>Zentrale Rechnungsanschrift</a:t>
            </a:r>
          </a:p>
        </p:txBody>
      </p:sp>
      <p:sp>
        <p:nvSpPr>
          <p:cNvPr id="12" name="Textfeld 11"/>
          <p:cNvSpPr txBox="1"/>
          <p:nvPr/>
        </p:nvSpPr>
        <p:spPr>
          <a:xfrm>
            <a:off x="4912008" y="188640"/>
            <a:ext cx="42319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Einrichtungs- &amp; Abteilungsprofil</a:t>
            </a:r>
            <a:endParaRPr lang="de-DE" sz="2400" b="1" dirty="0">
              <a:effectLst>
                <a:reflection blurRad="6350" stA="55000" endA="300" endPos="45500" dir="5400000" sy="-100000" algn="bl" rotWithShape="0"/>
              </a:effectLst>
            </a:endParaRPr>
          </a:p>
        </p:txBody>
      </p: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21</a:t>
            </a:fld>
            <a:endParaRPr lang="de-DE" dirty="0"/>
          </a:p>
        </p:txBody>
      </p:sp>
      <p:pic>
        <p:nvPicPr>
          <p:cNvPr id="11" name="Grafik 10" descr="anwenderverw3.jpg"/>
          <p:cNvPicPr>
            <a:picLocks noChangeAspect="1"/>
          </p:cNvPicPr>
          <p:nvPr/>
        </p:nvPicPr>
        <p:blipFill>
          <a:blip r:embed="rId5" cstate="print"/>
          <a:stretch>
            <a:fillRect/>
          </a:stretch>
        </p:blipFill>
        <p:spPr>
          <a:xfrm>
            <a:off x="4139952" y="1484784"/>
            <a:ext cx="4731788" cy="387995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22</a:t>
            </a:fld>
            <a:endParaRPr lang="de-DE" dirty="0"/>
          </a:p>
        </p:txBody>
      </p:sp>
      <p:sp>
        <p:nvSpPr>
          <p:cNvPr id="14" name="Textfeld 13"/>
          <p:cNvSpPr txBox="1"/>
          <p:nvPr/>
        </p:nvSpPr>
        <p:spPr>
          <a:xfrm>
            <a:off x="4860032" y="116632"/>
            <a:ext cx="380283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Liefer- &amp; Rechnungsadresse</a:t>
            </a:r>
            <a:endParaRPr lang="de-DE" sz="2400" b="1" dirty="0">
              <a:effectLst>
                <a:reflection blurRad="6350" stA="55000" endA="300" endPos="45500" dir="5400000" sy="-100000" algn="bl" rotWithShape="0"/>
              </a:effectLst>
            </a:endParaRPr>
          </a:p>
        </p:txBody>
      </p:sp>
      <p:pic>
        <p:nvPicPr>
          <p:cNvPr id="2" name="Grafik 1" descr="GoeChem - Das Chemikalienkataster und -verwaltungssystem - Mozilla Firefox"/>
          <p:cNvPicPr>
            <a:picLocks noChangeAspect="1"/>
          </p:cNvPicPr>
          <p:nvPr/>
        </p:nvPicPr>
        <p:blipFill rotWithShape="1">
          <a:blip r:embed="rId4">
            <a:extLst>
              <a:ext uri="{28A0092B-C50C-407E-A947-70E740481C1C}">
                <a14:useLocalDpi xmlns:a14="http://schemas.microsoft.com/office/drawing/2010/main" val="0"/>
              </a:ext>
            </a:extLst>
          </a:blip>
          <a:srcRect l="31100" t="35563" r="33376" b="5244"/>
          <a:stretch/>
        </p:blipFill>
        <p:spPr>
          <a:xfrm>
            <a:off x="4499992" y="2564904"/>
            <a:ext cx="4176464" cy="3795850"/>
          </a:xfrm>
          <a:prstGeom prst="rect">
            <a:avLst/>
          </a:prstGeom>
          <a:ln>
            <a:solidFill>
              <a:schemeClr val="tx1"/>
            </a:solidFill>
          </a:ln>
          <a:effectLst>
            <a:outerShdw blurRad="50800" dist="38100" dir="2700000" algn="tl" rotWithShape="0">
              <a:prstClr val="black">
                <a:alpha val="40000"/>
              </a:prstClr>
            </a:outerShdw>
          </a:effectLst>
        </p:spPr>
      </p:pic>
      <p:cxnSp>
        <p:nvCxnSpPr>
          <p:cNvPr id="18" name="Gerade Verbindung mit Pfeil 17"/>
          <p:cNvCxnSpPr/>
          <p:nvPr/>
        </p:nvCxnSpPr>
        <p:spPr>
          <a:xfrm rot="5400000">
            <a:off x="4682801" y="2983146"/>
            <a:ext cx="500066"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4211960" y="4377682"/>
            <a:ext cx="504056" cy="1386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V="1">
            <a:off x="3995936" y="6128044"/>
            <a:ext cx="720080" cy="122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 name="Diagramm 4"/>
          <p:cNvGraphicFramePr/>
          <p:nvPr>
            <p:extLst>
              <p:ext uri="{D42A27DB-BD31-4B8C-83A1-F6EECF244321}">
                <p14:modId xmlns:p14="http://schemas.microsoft.com/office/powerpoint/2010/main" val="4229082653"/>
              </p:ext>
            </p:extLst>
          </p:nvPr>
        </p:nvGraphicFramePr>
        <p:xfrm>
          <a:off x="658136" y="961343"/>
          <a:ext cx="8004731" cy="144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 name="Textfeld 29"/>
          <p:cNvSpPr txBox="1"/>
          <p:nvPr/>
        </p:nvSpPr>
        <p:spPr>
          <a:xfrm>
            <a:off x="611560" y="2041965"/>
            <a:ext cx="8496944" cy="369332"/>
          </a:xfrm>
          <a:prstGeom prst="rect">
            <a:avLst/>
          </a:prstGeom>
          <a:noFill/>
        </p:spPr>
        <p:txBody>
          <a:bodyPr wrap="square" rtlCol="0">
            <a:spAutoFit/>
          </a:bodyPr>
          <a:lstStyle/>
          <a:p>
            <a:r>
              <a:rPr lang="de-DE" b="1" dirty="0" smtClean="0">
                <a:solidFill>
                  <a:prstClr val="black"/>
                </a:solidFill>
              </a:rPr>
              <a:t>Die Erstellung von Adressen kann gesperrt werden</a:t>
            </a:r>
            <a:endParaRPr lang="de-DE" b="1" dirty="0" smtClean="0"/>
          </a:p>
        </p:txBody>
      </p:sp>
      <p:sp>
        <p:nvSpPr>
          <p:cNvPr id="31" name="Textfeld 30"/>
          <p:cNvSpPr txBox="1"/>
          <p:nvPr/>
        </p:nvSpPr>
        <p:spPr>
          <a:xfrm>
            <a:off x="457200" y="2680614"/>
            <a:ext cx="3600400" cy="258532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solidFill>
              <a:schemeClr val="tx1"/>
            </a:solidFill>
          </a:ln>
          <a:effectLst>
            <a:outerShdw blurRad="50800" dist="38100" dir="2700000" algn="tl" rotWithShape="0">
              <a:prstClr val="black">
                <a:alpha val="40000"/>
              </a:prstClr>
            </a:outerShdw>
          </a:effectLst>
        </p:spPr>
        <p:txBody>
          <a:bodyPr wrap="square" rtlCol="0">
            <a:spAutoFit/>
          </a:bodyPr>
          <a:lstStyle/>
          <a:p>
            <a:pPr lvl="0"/>
            <a:r>
              <a:rPr lang="de-DE" b="1" dirty="0" smtClean="0"/>
              <a:t>Nachteil für Adressen auf Anwenderebene</a:t>
            </a:r>
          </a:p>
          <a:p>
            <a:pPr lvl="0"/>
            <a:endParaRPr lang="de-DE" dirty="0" smtClean="0"/>
          </a:p>
          <a:p>
            <a:pPr lvl="0"/>
            <a:r>
              <a:rPr lang="de-DE" dirty="0" smtClean="0"/>
              <a:t>Jeder Anwender müsste (Abhängig von der Datenverarbeitungsart des Händlers) seine Adressen ggf. mit den zugewiesenen Kundennummern des Händlers verknüpfen</a:t>
            </a:r>
            <a:endParaRPr lang="de-DE" i="1" dirty="0" smtClean="0"/>
          </a:p>
        </p:txBody>
      </p:sp>
    </p:spTree>
    <p:extLst>
      <p:ext uri="{BB962C8B-B14F-4D97-AF65-F5344CB8AC3E}">
        <p14:creationId xmlns:p14="http://schemas.microsoft.com/office/powerpoint/2010/main" val="216324123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kndnr1.jpg"/>
          <p:cNvPicPr/>
          <p:nvPr/>
        </p:nvPicPr>
        <p:blipFill>
          <a:blip r:embed="rId3" cstate="print"/>
          <a:stretch>
            <a:fillRect/>
          </a:stretch>
        </p:blipFill>
        <p:spPr>
          <a:xfrm>
            <a:off x="4993640" y="1428866"/>
            <a:ext cx="3119120" cy="1510030"/>
          </a:xfrm>
          <a:prstGeom prst="rect">
            <a:avLst/>
          </a:prstGeom>
          <a:ln w="9525">
            <a:solidFill>
              <a:schemeClr val="tx1"/>
            </a:solidFill>
          </a:ln>
          <a:effectLst>
            <a:outerShdw blurRad="50800" dist="38100" dir="2700000" algn="tl" rotWithShape="0">
              <a:prstClr val="black">
                <a:alpha val="40000"/>
              </a:prstClr>
            </a:outerShdw>
          </a:effectLst>
        </p:spPr>
      </p:pic>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4"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23</a:t>
            </a:fld>
            <a:endParaRPr lang="de-DE" dirty="0"/>
          </a:p>
        </p:txBody>
      </p:sp>
      <p:sp>
        <p:nvSpPr>
          <p:cNvPr id="14" name="Textfeld 13"/>
          <p:cNvSpPr txBox="1"/>
          <p:nvPr/>
        </p:nvSpPr>
        <p:spPr>
          <a:xfrm>
            <a:off x="6435076" y="116632"/>
            <a:ext cx="245740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Kundennummern</a:t>
            </a:r>
            <a:endParaRPr lang="de-DE" sz="2400" b="1" dirty="0">
              <a:effectLst>
                <a:reflection blurRad="6350" stA="55000" endA="300" endPos="45500" dir="5400000" sy="-100000" algn="bl" rotWithShape="0"/>
              </a:effectLst>
            </a:endParaRPr>
          </a:p>
        </p:txBody>
      </p:sp>
      <p:sp>
        <p:nvSpPr>
          <p:cNvPr id="17" name="Textfeld 16"/>
          <p:cNvSpPr txBox="1"/>
          <p:nvPr/>
        </p:nvSpPr>
        <p:spPr>
          <a:xfrm>
            <a:off x="395536" y="1962706"/>
            <a:ext cx="4464496" cy="1477328"/>
          </a:xfrm>
          <a:prstGeom prst="rect">
            <a:avLst/>
          </a:prstGeom>
          <a:noFill/>
        </p:spPr>
        <p:txBody>
          <a:bodyPr wrap="square" rtlCol="0">
            <a:spAutoFit/>
          </a:bodyPr>
          <a:lstStyle/>
          <a:p>
            <a:pPr marL="342900" indent="-342900">
              <a:buFont typeface="+mj-lt"/>
              <a:buAutoNum type="arabicPeriod"/>
            </a:pPr>
            <a:r>
              <a:rPr lang="de-DE" dirty="0" smtClean="0"/>
              <a:t>Adressart auswählen</a:t>
            </a:r>
          </a:p>
          <a:p>
            <a:pPr marL="342900" indent="-342900">
              <a:buFont typeface="+mj-lt"/>
              <a:buAutoNum type="arabicPeriod"/>
            </a:pPr>
            <a:r>
              <a:rPr lang="de-DE" dirty="0" smtClean="0"/>
              <a:t>Adresse auswählen</a:t>
            </a:r>
          </a:p>
          <a:p>
            <a:pPr marL="342900" indent="-342900">
              <a:buFont typeface="+mj-lt"/>
              <a:buAutoNum type="arabicPeriod"/>
            </a:pPr>
            <a:r>
              <a:rPr lang="de-DE" dirty="0" smtClean="0"/>
              <a:t>Verfügbare Kundennummern von den Händlern zur Adresse hinzufügen</a:t>
            </a:r>
          </a:p>
          <a:p>
            <a:pPr marL="342900" indent="-342900">
              <a:buFont typeface="+mj-lt"/>
              <a:buAutoNum type="arabicPeriod"/>
            </a:pPr>
            <a:endParaRPr lang="de-DE" dirty="0" smtClean="0"/>
          </a:p>
        </p:txBody>
      </p:sp>
      <p:cxnSp>
        <p:nvCxnSpPr>
          <p:cNvPr id="19" name="Gerade Verbindung mit Pfeil 18"/>
          <p:cNvCxnSpPr/>
          <p:nvPr/>
        </p:nvCxnSpPr>
        <p:spPr>
          <a:xfrm flipH="1" flipV="1">
            <a:off x="6633749" y="2461329"/>
            <a:ext cx="720080" cy="13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V="1">
            <a:off x="6082899" y="4980627"/>
            <a:ext cx="0" cy="4645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Grafik 19" descr="kndnr2.jpg"/>
          <p:cNvPicPr/>
          <p:nvPr/>
        </p:nvPicPr>
        <p:blipFill>
          <a:blip r:embed="rId5" cstate="print"/>
          <a:stretch>
            <a:fillRect/>
          </a:stretch>
        </p:blipFill>
        <p:spPr>
          <a:xfrm>
            <a:off x="5849312" y="3191042"/>
            <a:ext cx="2611120" cy="1711960"/>
          </a:xfrm>
          <a:prstGeom prst="rect">
            <a:avLst/>
          </a:prstGeom>
          <a:ln w="9525">
            <a:solidFill>
              <a:schemeClr val="tx1"/>
            </a:solidFill>
          </a:ln>
          <a:effectLst>
            <a:outerShdw blurRad="50800" dist="38100" dir="2700000" algn="tl" rotWithShape="0">
              <a:prstClr val="black">
                <a:alpha val="40000"/>
              </a:prstClr>
            </a:outerShdw>
          </a:effectLst>
        </p:spPr>
      </p:pic>
      <p:pic>
        <p:nvPicPr>
          <p:cNvPr id="22" name="Grafik 21"/>
          <p:cNvPicPr>
            <a:picLocks noChangeAspect="1"/>
          </p:cNvPicPr>
          <p:nvPr/>
        </p:nvPicPr>
        <p:blipFill rotWithShape="1">
          <a:blip r:embed="rId6" cstate="print">
            <a:extLst>
              <a:ext uri="{28A0092B-C50C-407E-A947-70E740481C1C}">
                <a14:useLocalDpi xmlns:a14="http://schemas.microsoft.com/office/drawing/2010/main" val="0"/>
              </a:ext>
            </a:extLst>
          </a:blip>
          <a:srcRect l="31250" t="48207" r="20304" b="15875"/>
          <a:stretch/>
        </p:blipFill>
        <p:spPr bwMode="auto">
          <a:xfrm>
            <a:off x="251520" y="4209502"/>
            <a:ext cx="5239082" cy="2118282"/>
          </a:xfrm>
          <a:prstGeom prst="rect">
            <a:avLst/>
          </a:prstGeom>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cxnSp>
        <p:nvCxnSpPr>
          <p:cNvPr id="23" name="Gerade Verbindung mit Pfeil 22"/>
          <p:cNvCxnSpPr/>
          <p:nvPr/>
        </p:nvCxnSpPr>
        <p:spPr>
          <a:xfrm flipH="1" flipV="1">
            <a:off x="4706631" y="6165304"/>
            <a:ext cx="720080" cy="13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78334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pic>
        <p:nvPicPr>
          <p:cNvPr id="9" name="Grafik 8" descr="Aufbau.jpg"/>
          <p:cNvPicPr>
            <a:picLocks noChangeAspect="1"/>
          </p:cNvPicPr>
          <p:nvPr/>
        </p:nvPicPr>
        <p:blipFill>
          <a:blip r:embed="rId4" cstate="print"/>
          <a:stretch>
            <a:fillRect/>
          </a:stretch>
        </p:blipFill>
        <p:spPr>
          <a:xfrm>
            <a:off x="787580" y="2564904"/>
            <a:ext cx="7600844" cy="3909006"/>
          </a:xfrm>
          <a:prstGeom prst="rect">
            <a:avLst/>
          </a:prstGeom>
          <a:ln>
            <a:solidFill>
              <a:schemeClr val="tx1"/>
            </a:solidFill>
          </a:ln>
          <a:effectLst>
            <a:outerShdw blurRad="50800" dist="38100" dir="2700000" algn="tl" rotWithShape="0">
              <a:prstClr val="black">
                <a:alpha val="40000"/>
              </a:prstClr>
            </a:outerShdw>
          </a:effectLst>
        </p:spPr>
      </p:pic>
      <p:sp>
        <p:nvSpPr>
          <p:cNvPr id="10" name="Textfeld 9"/>
          <p:cNvSpPr txBox="1"/>
          <p:nvPr/>
        </p:nvSpPr>
        <p:spPr>
          <a:xfrm>
            <a:off x="395536" y="1196752"/>
            <a:ext cx="8424936" cy="923330"/>
          </a:xfrm>
          <a:prstGeom prst="rect">
            <a:avLst/>
          </a:prstGeom>
          <a:noFill/>
        </p:spPr>
        <p:txBody>
          <a:bodyPr wrap="square" rtlCol="0">
            <a:spAutoFit/>
          </a:bodyPr>
          <a:lstStyle/>
          <a:p>
            <a:pPr lvl="0">
              <a:buBlip>
                <a:blip r:embed="rId5"/>
              </a:buBlip>
            </a:pPr>
            <a:r>
              <a:rPr lang="de-DE" dirty="0" smtClean="0">
                <a:solidFill>
                  <a:prstClr val="black"/>
                </a:solidFill>
              </a:rPr>
              <a:t>Jede Einrichtung oder Abteilung hat sein eigenes Profil</a:t>
            </a:r>
          </a:p>
          <a:p>
            <a:pPr lvl="0">
              <a:buBlip>
                <a:blip r:embed="rId5"/>
              </a:buBlip>
            </a:pPr>
            <a:r>
              <a:rPr lang="de-DE" dirty="0" smtClean="0">
                <a:solidFill>
                  <a:prstClr val="black"/>
                </a:solidFill>
              </a:rPr>
              <a:t>Einrichtungsübergreifende Partnerschaften sind möglich</a:t>
            </a:r>
          </a:p>
          <a:p>
            <a:endParaRPr lang="de-DE" i="1" dirty="0" smtClean="0"/>
          </a:p>
        </p:txBody>
      </p:sp>
      <p:sp>
        <p:nvSpPr>
          <p:cNvPr id="8" name="Textfeld 7"/>
          <p:cNvSpPr txBox="1"/>
          <p:nvPr/>
        </p:nvSpPr>
        <p:spPr>
          <a:xfrm>
            <a:off x="4860032" y="188640"/>
            <a:ext cx="4248599"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Eigenständige Abteilungsregeln</a:t>
            </a:r>
            <a:endParaRPr lang="de-DE" sz="2400" b="1" dirty="0">
              <a:effectLst>
                <a:reflection blurRad="6350" stA="55000" endA="300" endPos="45500" dir="5400000" sy="-100000" algn="bl" rotWithShape="0"/>
              </a:effectLst>
            </a:endParaRPr>
          </a:p>
        </p:txBody>
      </p:sp>
      <p:sp>
        <p:nvSpPr>
          <p:cNvPr id="12"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24</a:t>
            </a:fld>
            <a:endParaRPr lang="de-DE"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585286" y="188640"/>
            <a:ext cx="255871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Räume und Plätze</a:t>
            </a:r>
            <a:endParaRPr lang="de-DE" sz="2400" b="1" dirty="0">
              <a:effectLst>
                <a:reflection blurRad="6350" stA="55000" endA="300" endPos="45500" dir="5400000" sy="-100000" algn="bl" rotWithShape="0"/>
              </a:effectLst>
            </a:endParaRPr>
          </a:p>
        </p:txBody>
      </p:sp>
      <p:sp>
        <p:nvSpPr>
          <p:cNvPr id="9" name="Rechteck 8"/>
          <p:cNvSpPr/>
          <p:nvPr/>
        </p:nvSpPr>
        <p:spPr>
          <a:xfrm>
            <a:off x="395536" y="1052736"/>
            <a:ext cx="5904656" cy="646331"/>
          </a:xfrm>
          <a:prstGeom prst="rect">
            <a:avLst/>
          </a:prstGeom>
        </p:spPr>
        <p:txBody>
          <a:bodyPr wrap="square">
            <a:spAutoFit/>
          </a:bodyPr>
          <a:lstStyle/>
          <a:p>
            <a:pPr>
              <a:buBlip>
                <a:blip r:embed="rId4"/>
              </a:buBlip>
            </a:pPr>
            <a:r>
              <a:rPr lang="de-DE" dirty="0" smtClean="0"/>
              <a:t>Zugriffsrechte für jeden Platz einstellbar</a:t>
            </a:r>
          </a:p>
          <a:p>
            <a:pPr>
              <a:buBlip>
                <a:blip r:embed="rId4"/>
              </a:buBlip>
            </a:pPr>
            <a:r>
              <a:rPr lang="de-DE" dirty="0" smtClean="0"/>
              <a:t>Barcodes für Inventuren oder Transfers</a:t>
            </a: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25</a:t>
            </a:fld>
            <a:endParaRPr lang="de-DE" dirty="0"/>
          </a:p>
        </p:txBody>
      </p:sp>
      <p:pic>
        <p:nvPicPr>
          <p:cNvPr id="3" name="Grafik 2" descr="GoeChem - Das Chemikalienkataster und -verwaltungssystem - Mozilla Firefox"/>
          <p:cNvPicPr>
            <a:picLocks noChangeAspect="1"/>
          </p:cNvPicPr>
          <p:nvPr/>
        </p:nvPicPr>
        <p:blipFill rotWithShape="1">
          <a:blip r:embed="rId5">
            <a:extLst>
              <a:ext uri="{28A0092B-C50C-407E-A947-70E740481C1C}">
                <a14:useLocalDpi xmlns:a14="http://schemas.microsoft.com/office/drawing/2010/main" val="0"/>
              </a:ext>
            </a:extLst>
          </a:blip>
          <a:srcRect l="31100" t="31232" r="24013"/>
          <a:stretch/>
        </p:blipFill>
        <p:spPr>
          <a:xfrm>
            <a:off x="361628" y="1886310"/>
            <a:ext cx="4744164" cy="3964499"/>
          </a:xfrm>
          <a:prstGeom prst="rect">
            <a:avLst/>
          </a:prstGeom>
          <a:ln>
            <a:solidFill>
              <a:schemeClr val="tx1"/>
            </a:solidFill>
          </a:ln>
          <a:effectLst>
            <a:outerShdw blurRad="50800" dist="38100" dir="2700000" algn="tl" rotWithShape="0">
              <a:prstClr val="black">
                <a:alpha val="40000"/>
              </a:prstClr>
            </a:outerShdw>
          </a:effectLst>
        </p:spPr>
      </p:pic>
      <p:pic>
        <p:nvPicPr>
          <p:cNvPr id="5" name="Grafik 4" descr="GoeChem - Das Chemikalienkataster und -verwaltungssystem - Mozilla Firefox"/>
          <p:cNvPicPr>
            <a:picLocks noChangeAspect="1"/>
          </p:cNvPicPr>
          <p:nvPr/>
        </p:nvPicPr>
        <p:blipFill rotWithShape="1">
          <a:blip r:embed="rId6">
            <a:extLst>
              <a:ext uri="{28A0092B-C50C-407E-A947-70E740481C1C}">
                <a14:useLocalDpi xmlns:a14="http://schemas.microsoft.com/office/drawing/2010/main" val="0"/>
              </a:ext>
            </a:extLst>
          </a:blip>
          <a:srcRect l="31100" t="50000" r="40550" b="13907"/>
          <a:stretch/>
        </p:blipFill>
        <p:spPr>
          <a:xfrm>
            <a:off x="5364087" y="1886310"/>
            <a:ext cx="3569463" cy="2478794"/>
          </a:xfrm>
          <a:prstGeom prst="rect">
            <a:avLst/>
          </a:prstGeom>
          <a:ln>
            <a:solidFill>
              <a:schemeClr val="tx1"/>
            </a:solidFill>
          </a:ln>
          <a:effectLst>
            <a:outerShdw blurRad="50800" dist="38100" dir="2700000" algn="tl" rotWithShape="0">
              <a:prstClr val="black">
                <a:alpha val="40000"/>
              </a:prstClr>
            </a:outerShdw>
          </a:effectLst>
        </p:spPr>
      </p:pic>
      <p:sp>
        <p:nvSpPr>
          <p:cNvPr id="13" name="Textfeld 12"/>
          <p:cNvSpPr txBox="1"/>
          <p:nvPr/>
        </p:nvSpPr>
        <p:spPr>
          <a:xfrm>
            <a:off x="5364087" y="4593902"/>
            <a:ext cx="3569463"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r>
              <a:rPr lang="de-DE" dirty="0" smtClean="0"/>
              <a:t>Lagerorte können auch durch den Import der Chemikaliendaten automatisiert erstellt werden</a:t>
            </a:r>
            <a:endParaRPr lang="de-DE" i="1"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652120" y="116632"/>
            <a:ext cx="3348674" cy="523220"/>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800" b="1" dirty="0" smtClean="0">
                <a:effectLst>
                  <a:reflection blurRad="6350" stA="55000" endA="300" endPos="45500" dir="5400000" sy="-100000" algn="bl" rotWithShape="0"/>
                </a:effectLst>
              </a:rPr>
              <a:t>Anwenderverwaltung</a:t>
            </a:r>
            <a:endParaRPr lang="de-DE" sz="2800" b="1" dirty="0">
              <a:effectLst>
                <a:reflection blurRad="6350" stA="55000" endA="300" endPos="45500" dir="5400000" sy="-100000" algn="bl" rotWithShape="0"/>
              </a:effectLst>
            </a:endParaRPr>
          </a:p>
        </p:txBody>
      </p:sp>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26</a:t>
            </a:fld>
            <a:endParaRPr lang="de-DE" dirty="0"/>
          </a:p>
        </p:txBody>
      </p:sp>
      <p:pic>
        <p:nvPicPr>
          <p:cNvPr id="11" name="Grafik 10" descr="anwenderverw2a.jpg"/>
          <p:cNvPicPr>
            <a:picLocks noChangeAspect="1"/>
          </p:cNvPicPr>
          <p:nvPr/>
        </p:nvPicPr>
        <p:blipFill>
          <a:blip r:embed="rId4" cstate="print"/>
          <a:stretch>
            <a:fillRect/>
          </a:stretch>
        </p:blipFill>
        <p:spPr>
          <a:xfrm>
            <a:off x="1691680" y="980728"/>
            <a:ext cx="5969240" cy="5584887"/>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660462" y="116632"/>
            <a:ext cx="2448042" cy="523220"/>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800" b="1" dirty="0" smtClean="0">
                <a:effectLst>
                  <a:reflection blurRad="6350" stA="55000" endA="300" endPos="45500" dir="5400000" sy="-100000" algn="bl" rotWithShape="0"/>
                </a:effectLst>
              </a:rPr>
              <a:t>Anwenderprofil</a:t>
            </a:r>
            <a:endParaRPr lang="de-DE" sz="2800" b="1" dirty="0">
              <a:effectLst>
                <a:reflection blurRad="6350" stA="55000" endA="300" endPos="45500" dir="5400000" sy="-100000" algn="bl" rotWithShape="0"/>
              </a:effectLst>
            </a:endParaRPr>
          </a:p>
        </p:txBody>
      </p:sp>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27</a:t>
            </a:fld>
            <a:endParaRPr lang="de-DE" dirty="0"/>
          </a:p>
        </p:txBody>
      </p:sp>
      <p:pic>
        <p:nvPicPr>
          <p:cNvPr id="2" name="Grafik 1"/>
          <p:cNvPicPr>
            <a:picLocks noChangeAspect="1"/>
          </p:cNvPicPr>
          <p:nvPr/>
        </p:nvPicPr>
        <p:blipFill rotWithShape="1">
          <a:blip r:embed="rId4"/>
          <a:srcRect l="31100" t="38100" r="21651" b="23401"/>
          <a:stretch/>
        </p:blipFill>
        <p:spPr>
          <a:xfrm>
            <a:off x="251520" y="1844824"/>
            <a:ext cx="8640960" cy="396044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5122193" y="188640"/>
            <a:ext cx="402180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Anmeldung und Registrierung</a:t>
            </a:r>
            <a:endParaRPr lang="de-DE" sz="2400" b="1" dirty="0">
              <a:effectLst>
                <a:reflection blurRad="6350" stA="55000" endA="300" endPos="45500" dir="5400000" sy="-100000" algn="bl" rotWithShape="0"/>
              </a:effectLst>
            </a:endParaRPr>
          </a:p>
        </p:txBody>
      </p:sp>
      <p:sp>
        <p:nvSpPr>
          <p:cNvPr id="10" name="Textfeld 9"/>
          <p:cNvSpPr txBox="1"/>
          <p:nvPr/>
        </p:nvSpPr>
        <p:spPr>
          <a:xfrm>
            <a:off x="395536" y="1098610"/>
            <a:ext cx="8424936" cy="2031325"/>
          </a:xfrm>
          <a:prstGeom prst="rect">
            <a:avLst/>
          </a:prstGeom>
          <a:noFill/>
        </p:spPr>
        <p:txBody>
          <a:bodyPr wrap="square" rtlCol="0">
            <a:spAutoFit/>
          </a:bodyPr>
          <a:lstStyle/>
          <a:p>
            <a:pPr lvl="0"/>
            <a:r>
              <a:rPr lang="de-DE" dirty="0" smtClean="0">
                <a:solidFill>
                  <a:prstClr val="black"/>
                </a:solidFill>
              </a:rPr>
              <a:t>Neben der lokalen Anmeldung und Registrierung am System kann diese noch über das Single </a:t>
            </a:r>
            <a:r>
              <a:rPr lang="de-DE" dirty="0" err="1" smtClean="0">
                <a:solidFill>
                  <a:prstClr val="black"/>
                </a:solidFill>
              </a:rPr>
              <a:t>Sign</a:t>
            </a:r>
            <a:r>
              <a:rPr lang="de-DE" dirty="0" smtClean="0">
                <a:solidFill>
                  <a:prstClr val="black"/>
                </a:solidFill>
              </a:rPr>
              <a:t>-On-Login (SSO-Anmeldung) erfolgen. Aktuell sind folgende Verfahren möglich</a:t>
            </a:r>
          </a:p>
          <a:p>
            <a:pPr lvl="0">
              <a:buBlip>
                <a:blip r:embed="rId4"/>
              </a:buBlip>
            </a:pPr>
            <a:endParaRPr lang="de-DE" dirty="0" smtClean="0">
              <a:solidFill>
                <a:prstClr val="black"/>
              </a:solidFill>
            </a:endParaRPr>
          </a:p>
          <a:p>
            <a:pPr lvl="0">
              <a:buBlip>
                <a:blip r:embed="rId4"/>
              </a:buBlip>
            </a:pPr>
            <a:r>
              <a:rPr lang="de-DE" dirty="0" smtClean="0">
                <a:solidFill>
                  <a:prstClr val="black"/>
                </a:solidFill>
              </a:rPr>
              <a:t>CAS (mit Anbindung an das LDAP-Verzeichnis )</a:t>
            </a:r>
          </a:p>
          <a:p>
            <a:pPr lvl="0">
              <a:buBlip>
                <a:blip r:embed="rId4"/>
              </a:buBlip>
            </a:pPr>
            <a:r>
              <a:rPr lang="de-DE" dirty="0" err="1" smtClean="0">
                <a:solidFill>
                  <a:prstClr val="black"/>
                </a:solidFill>
              </a:rPr>
              <a:t>Shibboleth</a:t>
            </a:r>
            <a:endParaRPr lang="de-DE" dirty="0" smtClean="0">
              <a:solidFill>
                <a:prstClr val="black"/>
              </a:solidFill>
            </a:endParaRPr>
          </a:p>
          <a:p>
            <a:endParaRPr lang="de-DE" i="1" dirty="0" smtClean="0"/>
          </a:p>
        </p:txBody>
      </p:sp>
      <p:sp>
        <p:nvSpPr>
          <p:cNvPr id="11" name="Textfeld 10"/>
          <p:cNvSpPr txBox="1"/>
          <p:nvPr/>
        </p:nvSpPr>
        <p:spPr>
          <a:xfrm>
            <a:off x="395536" y="3690898"/>
            <a:ext cx="8424936" cy="230832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a:solidFill>
              <a:schemeClr val="tx1"/>
            </a:solidFill>
          </a:ln>
          <a:effectLst>
            <a:outerShdw blurRad="50800" dist="38100" dir="2700000" algn="tl" rotWithShape="0">
              <a:prstClr val="black">
                <a:alpha val="40000"/>
              </a:prstClr>
            </a:outerShdw>
          </a:effectLst>
        </p:spPr>
        <p:txBody>
          <a:bodyPr wrap="square" rtlCol="0">
            <a:spAutoFit/>
          </a:bodyPr>
          <a:lstStyle/>
          <a:p>
            <a:pPr marL="342900" lvl="0" indent="-342900"/>
            <a:r>
              <a:rPr lang="de-DE" b="1" dirty="0" smtClean="0"/>
              <a:t>Vorteile bei einer SSO-Anmeldung</a:t>
            </a:r>
          </a:p>
          <a:p>
            <a:pPr marL="342900" lvl="0" indent="-342900">
              <a:buFont typeface="+mj-lt"/>
              <a:buAutoNum type="arabicPeriod"/>
            </a:pPr>
            <a:r>
              <a:rPr lang="de-DE" dirty="0" smtClean="0"/>
              <a:t>Daten sind so aktuell, wie die des Authentifizierungsserver oder des Verzeichnisses, auf die der Authentifizierungsserver zugreift.</a:t>
            </a:r>
          </a:p>
          <a:p>
            <a:pPr marL="342900" lvl="0" indent="-342900">
              <a:buFont typeface="+mj-lt"/>
              <a:buAutoNum type="arabicPeriod"/>
            </a:pPr>
            <a:r>
              <a:rPr lang="de-DE" dirty="0" smtClean="0"/>
              <a:t>Hatten Sie sich schon am Authentifizierungsserver angemeldet, kann GoeChem ohne erneute Anmeldung genutzt werden (Browsercookie).</a:t>
            </a:r>
          </a:p>
          <a:p>
            <a:pPr marL="342900" lvl="0" indent="-342900">
              <a:buFont typeface="+mj-lt"/>
              <a:buAutoNum type="arabicPeriod"/>
            </a:pPr>
            <a:r>
              <a:rPr lang="de-DE" dirty="0" smtClean="0"/>
              <a:t>Phishing-Attacken werden erschwert, da Sie sich nur an einer Stelle authentifizieren müssen. Diese eine Stelle kann leichter vom erfahrenen IT-Fachpersonal auf Korrektheit (URL, SSL-Serverzertifikat, etc.) überprüft werden</a:t>
            </a:r>
            <a:endParaRPr lang="de-DE" i="1" dirty="0" smtClean="0"/>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28</a:t>
            </a:fld>
            <a:endParaRPr lang="de-DE"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95536" y="3690898"/>
            <a:ext cx="8424936" cy="120032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solidFill>
              <a:schemeClr val="tx1"/>
            </a:solidFill>
          </a:ln>
          <a:effectLst>
            <a:outerShdw blurRad="50800" dist="38100" dir="2700000" algn="tl" rotWithShape="0">
              <a:prstClr val="black">
                <a:alpha val="40000"/>
              </a:prstClr>
            </a:outerShdw>
          </a:effectLst>
        </p:spPr>
        <p:txBody>
          <a:bodyPr wrap="square" rtlCol="0">
            <a:spAutoFit/>
          </a:bodyPr>
          <a:lstStyle/>
          <a:p>
            <a:pPr marL="342900" lvl="0" indent="-342900"/>
            <a:r>
              <a:rPr lang="de-DE" b="1" dirty="0" smtClean="0"/>
              <a:t>Nachteile bei einer SSO-Anmeldung</a:t>
            </a:r>
          </a:p>
          <a:p>
            <a:pPr marL="342900" lvl="0" indent="-342900">
              <a:buFont typeface="+mj-lt"/>
              <a:buAutoNum type="arabicPeriod"/>
            </a:pPr>
            <a:r>
              <a:rPr lang="de-DE" dirty="0" smtClean="0"/>
              <a:t>GoeChem kann nicht genutzt werden, wenn der Authentifizierungsserver nicht zur Verfügung steht.</a:t>
            </a:r>
          </a:p>
          <a:p>
            <a:pPr marL="342900" lvl="0" indent="-342900">
              <a:buFont typeface="+mj-lt"/>
              <a:buAutoNum type="arabicPeriod"/>
            </a:pPr>
            <a:r>
              <a:rPr lang="de-DE" dirty="0" smtClean="0"/>
              <a:t>GoeChem kann nicht bei einer Sperrung des Kontos genutzt werden.</a:t>
            </a:r>
            <a:endParaRPr lang="de-DE" i="1" dirty="0" smtClean="0"/>
          </a:p>
        </p:txBody>
      </p:sp>
      <p:sp>
        <p:nvSpPr>
          <p:cNvPr id="9" name="Textfeld 8"/>
          <p:cNvSpPr txBox="1"/>
          <p:nvPr/>
        </p:nvSpPr>
        <p:spPr>
          <a:xfrm>
            <a:off x="5122193" y="188640"/>
            <a:ext cx="402180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Anmeldung und Registrierung</a:t>
            </a:r>
            <a:endParaRPr lang="de-DE" sz="2400" b="1" dirty="0">
              <a:effectLst>
                <a:reflection blurRad="6350" stA="55000" endA="300" endPos="45500" dir="5400000" sy="-100000" algn="bl" rotWithShape="0"/>
              </a:effectLst>
            </a:endParaRP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29</a:t>
            </a:fld>
            <a:endParaRPr lang="de-DE" dirty="0"/>
          </a:p>
        </p:txBody>
      </p:sp>
      <p:sp>
        <p:nvSpPr>
          <p:cNvPr id="10" name="Textfeld 9"/>
          <p:cNvSpPr txBox="1"/>
          <p:nvPr/>
        </p:nvSpPr>
        <p:spPr>
          <a:xfrm>
            <a:off x="395536" y="1098610"/>
            <a:ext cx="8424936" cy="2031325"/>
          </a:xfrm>
          <a:prstGeom prst="rect">
            <a:avLst/>
          </a:prstGeom>
          <a:noFill/>
        </p:spPr>
        <p:txBody>
          <a:bodyPr wrap="square" rtlCol="0">
            <a:spAutoFit/>
          </a:bodyPr>
          <a:lstStyle/>
          <a:p>
            <a:pPr lvl="0"/>
            <a:r>
              <a:rPr lang="de-DE" dirty="0" smtClean="0">
                <a:solidFill>
                  <a:prstClr val="black"/>
                </a:solidFill>
              </a:rPr>
              <a:t>Neben der lokalen Anmeldung und Registrierung am System kann diese noch über das Single </a:t>
            </a:r>
            <a:r>
              <a:rPr lang="de-DE" dirty="0" err="1" smtClean="0">
                <a:solidFill>
                  <a:prstClr val="black"/>
                </a:solidFill>
              </a:rPr>
              <a:t>Sign</a:t>
            </a:r>
            <a:r>
              <a:rPr lang="de-DE" dirty="0" smtClean="0">
                <a:solidFill>
                  <a:prstClr val="black"/>
                </a:solidFill>
              </a:rPr>
              <a:t>-On-Login (SSO-Anmeldung) erfolgen. Aktuell sind folgende Verfahren möglich</a:t>
            </a:r>
          </a:p>
          <a:p>
            <a:pPr lvl="0">
              <a:buBlip>
                <a:blip r:embed="rId4"/>
              </a:buBlip>
            </a:pPr>
            <a:endParaRPr lang="de-DE" dirty="0" smtClean="0">
              <a:solidFill>
                <a:prstClr val="black"/>
              </a:solidFill>
            </a:endParaRPr>
          </a:p>
          <a:p>
            <a:pPr lvl="0">
              <a:buBlip>
                <a:blip r:embed="rId4"/>
              </a:buBlip>
            </a:pPr>
            <a:r>
              <a:rPr lang="de-DE" dirty="0" smtClean="0">
                <a:solidFill>
                  <a:prstClr val="black"/>
                </a:solidFill>
              </a:rPr>
              <a:t>CAS (mit Anbindung an das LDAP-Verzeichnis )</a:t>
            </a:r>
          </a:p>
          <a:p>
            <a:pPr lvl="0">
              <a:buBlip>
                <a:blip r:embed="rId4"/>
              </a:buBlip>
            </a:pPr>
            <a:r>
              <a:rPr lang="de-DE" dirty="0" err="1" smtClean="0">
                <a:solidFill>
                  <a:prstClr val="black"/>
                </a:solidFill>
              </a:rPr>
              <a:t>Shibboleth</a:t>
            </a:r>
            <a:endParaRPr lang="de-DE" dirty="0" smtClean="0">
              <a:solidFill>
                <a:prstClr val="black"/>
              </a:solidFill>
            </a:endParaRPr>
          </a:p>
          <a:p>
            <a:endParaRPr lang="de-DE" i="1" dirty="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7092797" y="116632"/>
            <a:ext cx="2051203"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Webbasierend</a:t>
            </a:r>
            <a:endParaRPr lang="de-DE" sz="2400" b="1" dirty="0">
              <a:effectLst>
                <a:reflection blurRad="6350" stA="55000" endA="300" endPos="45500" dir="5400000" sy="-100000" algn="bl" rotWithShape="0"/>
              </a:effectLst>
            </a:endParaRPr>
          </a:p>
        </p:txBody>
      </p:sp>
      <p:sp>
        <p:nvSpPr>
          <p:cNvPr id="9" name="Textfeld 8"/>
          <p:cNvSpPr txBox="1"/>
          <p:nvPr/>
        </p:nvSpPr>
        <p:spPr>
          <a:xfrm>
            <a:off x="361587" y="1628800"/>
            <a:ext cx="8161080" cy="923330"/>
          </a:xfrm>
          <a:prstGeom prst="rect">
            <a:avLst/>
          </a:prstGeom>
          <a:noFill/>
        </p:spPr>
        <p:txBody>
          <a:bodyPr wrap="none" rtlCol="0">
            <a:spAutoFit/>
          </a:bodyPr>
          <a:lstStyle/>
          <a:p>
            <a:r>
              <a:rPr lang="de-DE" dirty="0" smtClean="0"/>
              <a:t>Egal ob Microsoft Internet Explorer, </a:t>
            </a:r>
            <a:r>
              <a:rPr lang="de-DE" dirty="0" err="1" smtClean="0"/>
              <a:t>Mozilla</a:t>
            </a:r>
            <a:r>
              <a:rPr lang="de-DE" dirty="0" smtClean="0"/>
              <a:t> </a:t>
            </a:r>
            <a:r>
              <a:rPr lang="de-DE" dirty="0" err="1" smtClean="0"/>
              <a:t>Firefox</a:t>
            </a:r>
            <a:r>
              <a:rPr lang="de-DE" dirty="0" smtClean="0"/>
              <a:t>, Google Chrome oder</a:t>
            </a:r>
            <a:br>
              <a:rPr lang="de-DE" dirty="0" smtClean="0"/>
            </a:br>
            <a:r>
              <a:rPr lang="de-DE" dirty="0" smtClean="0"/>
              <a:t>Opera – Als webbasierendes System läuft </a:t>
            </a:r>
            <a:r>
              <a:rPr lang="de-DE" dirty="0" err="1" smtClean="0"/>
              <a:t>GoeChem</a:t>
            </a:r>
            <a:r>
              <a:rPr lang="de-DE" dirty="0" smtClean="0"/>
              <a:t> </a:t>
            </a:r>
            <a:r>
              <a:rPr lang="de-DE" b="1" dirty="0" smtClean="0"/>
              <a:t>zentral</a:t>
            </a:r>
            <a:r>
              <a:rPr lang="de-DE" dirty="0" smtClean="0"/>
              <a:t> auf einem Webserver.</a:t>
            </a:r>
          </a:p>
          <a:p>
            <a:r>
              <a:rPr lang="de-DE" dirty="0" smtClean="0"/>
              <a:t>Die Verschlüsselung erfolgt durch den Webserver.</a:t>
            </a:r>
          </a:p>
        </p:txBody>
      </p:sp>
      <p:pic>
        <p:nvPicPr>
          <p:cNvPr id="3074" name="Picture 2"/>
          <p:cNvPicPr>
            <a:picLocks noChangeAspect="1" noChangeArrowheads="1"/>
          </p:cNvPicPr>
          <p:nvPr/>
        </p:nvPicPr>
        <p:blipFill>
          <a:blip r:embed="rId4" cstate="print"/>
          <a:srcRect/>
          <a:stretch>
            <a:fillRect/>
          </a:stretch>
        </p:blipFill>
        <p:spPr bwMode="auto">
          <a:xfrm>
            <a:off x="611560" y="3429000"/>
            <a:ext cx="1209734" cy="1224136"/>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5" name="Picture 3"/>
          <p:cNvPicPr>
            <a:picLocks noChangeAspect="1" noChangeArrowheads="1"/>
          </p:cNvPicPr>
          <p:nvPr/>
        </p:nvPicPr>
        <p:blipFill>
          <a:blip r:embed="rId5" cstate="print"/>
          <a:srcRect/>
          <a:stretch>
            <a:fillRect/>
          </a:stretch>
        </p:blipFill>
        <p:spPr bwMode="auto">
          <a:xfrm>
            <a:off x="611560" y="4797152"/>
            <a:ext cx="1209600" cy="116206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6" name="Picture 4"/>
          <p:cNvPicPr>
            <a:picLocks noChangeAspect="1" noChangeArrowheads="1"/>
          </p:cNvPicPr>
          <p:nvPr/>
        </p:nvPicPr>
        <p:blipFill>
          <a:blip r:embed="rId6" cstate="print"/>
          <a:srcRect/>
          <a:stretch>
            <a:fillRect/>
          </a:stretch>
        </p:blipFill>
        <p:spPr bwMode="auto">
          <a:xfrm>
            <a:off x="1979712" y="3429000"/>
            <a:ext cx="1224136" cy="1224136"/>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7" name="Picture 5"/>
          <p:cNvPicPr>
            <a:picLocks noChangeAspect="1" noChangeArrowheads="1"/>
          </p:cNvPicPr>
          <p:nvPr/>
        </p:nvPicPr>
        <p:blipFill>
          <a:blip r:embed="rId7" cstate="print"/>
          <a:srcRect/>
          <a:stretch>
            <a:fillRect/>
          </a:stretch>
        </p:blipFill>
        <p:spPr bwMode="auto">
          <a:xfrm>
            <a:off x="1979712" y="4797152"/>
            <a:ext cx="1328915" cy="11628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8" name="Picture 6"/>
          <p:cNvPicPr>
            <a:picLocks noChangeAspect="1" noChangeArrowheads="1"/>
          </p:cNvPicPr>
          <p:nvPr/>
        </p:nvPicPr>
        <p:blipFill>
          <a:blip r:embed="rId8" cstate="print"/>
          <a:srcRect/>
          <a:stretch>
            <a:fillRect/>
          </a:stretch>
        </p:blipFill>
        <p:spPr bwMode="auto">
          <a:xfrm>
            <a:off x="3347864" y="3429000"/>
            <a:ext cx="1072286" cy="121458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2" name="Grafik 11" descr="smartphone1.png"/>
          <p:cNvPicPr>
            <a:picLocks noChangeAspect="1"/>
          </p:cNvPicPr>
          <p:nvPr/>
        </p:nvPicPr>
        <p:blipFill>
          <a:blip r:embed="rId9" cstate="print"/>
          <a:stretch>
            <a:fillRect/>
          </a:stretch>
        </p:blipFill>
        <p:spPr>
          <a:xfrm>
            <a:off x="6300192" y="3583598"/>
            <a:ext cx="3050270" cy="3274402"/>
          </a:xfrm>
          <a:prstGeom prst="rect">
            <a:avLst/>
          </a:prstGeom>
        </p:spPr>
      </p:pic>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a:t>
            </a:fld>
            <a:endParaRPr lang="de-DE"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95536" y="3429000"/>
            <a:ext cx="8424936" cy="147732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r>
              <a:rPr lang="de-DE" dirty="0" smtClean="0"/>
              <a:t>Eine Anmeldung über externe Plattformen wird nicht empfohlen, da u.a. folgende Kriterien </a:t>
            </a:r>
            <a:r>
              <a:rPr lang="de-DE" b="1" dirty="0" smtClean="0">
                <a:solidFill>
                  <a:srgbClr val="FF0000"/>
                </a:solidFill>
              </a:rPr>
              <a:t>nicht</a:t>
            </a:r>
            <a:r>
              <a:rPr lang="de-DE" dirty="0" smtClean="0"/>
              <a:t> erfüllt werden.</a:t>
            </a:r>
          </a:p>
          <a:p>
            <a:pPr marL="342900" lvl="0" indent="-342900"/>
            <a:endParaRPr lang="de-DE" dirty="0" smtClean="0"/>
          </a:p>
          <a:p>
            <a:pPr marL="342900" lvl="0" indent="-342900">
              <a:buFont typeface="Wingdings" pitchFamily="2" charset="2"/>
              <a:buChar char="§"/>
            </a:pPr>
            <a:r>
              <a:rPr lang="de-DE" i="1" dirty="0" smtClean="0"/>
              <a:t>Identität des Anwenders</a:t>
            </a:r>
          </a:p>
          <a:p>
            <a:pPr marL="342900" lvl="0" indent="-342900">
              <a:buFont typeface="Wingdings" pitchFamily="2" charset="2"/>
              <a:buChar char="§"/>
            </a:pPr>
            <a:r>
              <a:rPr lang="de-DE" i="1" dirty="0" smtClean="0"/>
              <a:t>Herkunft des Anwenders</a:t>
            </a:r>
          </a:p>
        </p:txBody>
      </p:sp>
      <p:sp>
        <p:nvSpPr>
          <p:cNvPr id="9" name="Textfeld 8"/>
          <p:cNvSpPr txBox="1"/>
          <p:nvPr/>
        </p:nvSpPr>
        <p:spPr>
          <a:xfrm>
            <a:off x="5122193" y="188640"/>
            <a:ext cx="402180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Anmeldung und Registrierung</a:t>
            </a:r>
            <a:endParaRPr lang="de-DE" sz="2400" b="1" dirty="0">
              <a:effectLst>
                <a:reflection blurRad="6350" stA="55000" endA="300" endPos="45500" dir="5400000" sy="-100000" algn="bl" rotWithShape="0"/>
              </a:effectLst>
            </a:endParaRPr>
          </a:p>
        </p:txBody>
      </p:sp>
      <p:sp>
        <p:nvSpPr>
          <p:cNvPr id="12" name="Textfeld 11"/>
          <p:cNvSpPr txBox="1"/>
          <p:nvPr/>
        </p:nvSpPr>
        <p:spPr>
          <a:xfrm>
            <a:off x="395536" y="1098610"/>
            <a:ext cx="8424936" cy="1754326"/>
          </a:xfrm>
          <a:prstGeom prst="rect">
            <a:avLst/>
          </a:prstGeom>
          <a:noFill/>
        </p:spPr>
        <p:txBody>
          <a:bodyPr wrap="square" rtlCol="0">
            <a:spAutoFit/>
          </a:bodyPr>
          <a:lstStyle/>
          <a:p>
            <a:pPr lvl="0"/>
            <a:r>
              <a:rPr lang="de-DE" dirty="0" smtClean="0">
                <a:solidFill>
                  <a:prstClr val="black"/>
                </a:solidFill>
              </a:rPr>
              <a:t>Weitere SSO-Anmeldung wären über folgende externe Plattformen (Auszug) möglich </a:t>
            </a:r>
          </a:p>
          <a:p>
            <a:pPr lvl="0">
              <a:buBlip>
                <a:blip r:embed="rId4"/>
              </a:buBlip>
            </a:pPr>
            <a:endParaRPr lang="de-DE" dirty="0" smtClean="0">
              <a:solidFill>
                <a:prstClr val="black"/>
              </a:solidFill>
            </a:endParaRPr>
          </a:p>
          <a:p>
            <a:pPr lvl="0">
              <a:buBlip>
                <a:blip r:embed="rId4"/>
              </a:buBlip>
            </a:pPr>
            <a:r>
              <a:rPr lang="de-DE" dirty="0" smtClean="0">
                <a:solidFill>
                  <a:prstClr val="black"/>
                </a:solidFill>
              </a:rPr>
              <a:t>Google</a:t>
            </a:r>
          </a:p>
          <a:p>
            <a:pPr lvl="0">
              <a:buBlip>
                <a:blip r:embed="rId4"/>
              </a:buBlip>
            </a:pPr>
            <a:r>
              <a:rPr lang="de-DE" dirty="0" smtClean="0">
                <a:solidFill>
                  <a:prstClr val="black"/>
                </a:solidFill>
              </a:rPr>
              <a:t>MSN</a:t>
            </a:r>
          </a:p>
          <a:p>
            <a:pPr lvl="0">
              <a:buBlip>
                <a:blip r:embed="rId4"/>
              </a:buBlip>
            </a:pPr>
            <a:r>
              <a:rPr lang="de-DE" dirty="0" err="1" smtClean="0">
                <a:solidFill>
                  <a:prstClr val="black"/>
                </a:solidFill>
              </a:rPr>
              <a:t>Facebook</a:t>
            </a:r>
            <a:endParaRPr lang="de-DE" dirty="0" smtClean="0">
              <a:solidFill>
                <a:prstClr val="black"/>
              </a:solidFill>
            </a:endParaRPr>
          </a:p>
          <a:p>
            <a:endParaRPr lang="de-DE" i="1" dirty="0" smtClean="0"/>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30</a:t>
            </a:fld>
            <a:endParaRPr lang="de-DE"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95536" y="980728"/>
            <a:ext cx="8424936" cy="369332"/>
          </a:xfrm>
          <a:prstGeom prst="rect">
            <a:avLst/>
          </a:prstGeom>
          <a:noFill/>
        </p:spPr>
        <p:txBody>
          <a:bodyPr wrap="square" rtlCol="0">
            <a:spAutoFit/>
          </a:bodyPr>
          <a:lstStyle/>
          <a:p>
            <a:pPr lvl="0"/>
            <a:r>
              <a:rPr lang="de-DE" dirty="0" smtClean="0">
                <a:solidFill>
                  <a:prstClr val="black"/>
                </a:solidFill>
              </a:rPr>
              <a:t>Lokal am GoeChem-Server</a:t>
            </a:r>
          </a:p>
        </p:txBody>
      </p:sp>
      <p:sp>
        <p:nvSpPr>
          <p:cNvPr id="11" name="Textfeld 10"/>
          <p:cNvSpPr txBox="1"/>
          <p:nvPr/>
        </p:nvSpPr>
        <p:spPr>
          <a:xfrm>
            <a:off x="5122193" y="188640"/>
            <a:ext cx="402180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Anmeldung und Registrierung</a:t>
            </a:r>
            <a:endParaRPr lang="de-DE" sz="2400" b="1" dirty="0">
              <a:effectLst>
                <a:reflection blurRad="6350" stA="55000" endA="300" endPos="45500" dir="5400000" sy="-100000" algn="bl" rotWithShape="0"/>
              </a:effectLst>
            </a:endParaRP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31</a:t>
            </a:fld>
            <a:endParaRPr lang="de-DE" dirty="0"/>
          </a:p>
        </p:txBody>
      </p:sp>
      <p:pic>
        <p:nvPicPr>
          <p:cNvPr id="12" name="Grafik 11" descr="GoeChem mit direkt-Anmeldung.JPG"/>
          <p:cNvPicPr>
            <a:picLocks noChangeAspect="1"/>
          </p:cNvPicPr>
          <p:nvPr/>
        </p:nvPicPr>
        <p:blipFill>
          <a:blip r:embed="rId4" cstate="print"/>
          <a:stretch>
            <a:fillRect/>
          </a:stretch>
        </p:blipFill>
        <p:spPr>
          <a:xfrm>
            <a:off x="1043608" y="1412776"/>
            <a:ext cx="6984776" cy="5002984"/>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95536" y="980728"/>
            <a:ext cx="8424936" cy="369332"/>
          </a:xfrm>
          <a:prstGeom prst="rect">
            <a:avLst/>
          </a:prstGeom>
          <a:noFill/>
        </p:spPr>
        <p:txBody>
          <a:bodyPr wrap="square" rtlCol="0">
            <a:spAutoFit/>
          </a:bodyPr>
          <a:lstStyle/>
          <a:p>
            <a:pPr lvl="0"/>
            <a:r>
              <a:rPr lang="de-DE" dirty="0" smtClean="0">
                <a:solidFill>
                  <a:prstClr val="black"/>
                </a:solidFill>
              </a:rPr>
              <a:t>Über den CAS-Server</a:t>
            </a:r>
          </a:p>
        </p:txBody>
      </p:sp>
      <p:sp>
        <p:nvSpPr>
          <p:cNvPr id="9" name="Textfeld 8"/>
          <p:cNvSpPr txBox="1"/>
          <p:nvPr/>
        </p:nvSpPr>
        <p:spPr>
          <a:xfrm>
            <a:off x="5122193" y="188640"/>
            <a:ext cx="402180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Anmeldung und Registrierung</a:t>
            </a:r>
            <a:endParaRPr lang="de-DE" sz="2400" b="1" dirty="0">
              <a:effectLst>
                <a:reflection blurRad="6350" stA="55000" endA="300" endPos="45500" dir="5400000" sy="-100000" algn="bl" rotWithShape="0"/>
              </a:effectLst>
            </a:endParaRP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32</a:t>
            </a:fld>
            <a:endParaRPr lang="de-DE" dirty="0"/>
          </a:p>
        </p:txBody>
      </p:sp>
      <p:pic>
        <p:nvPicPr>
          <p:cNvPr id="12" name="Grafik 11" descr="GoeChem mit CAS-Anmeldung.JPG"/>
          <p:cNvPicPr>
            <a:picLocks noChangeAspect="1"/>
          </p:cNvPicPr>
          <p:nvPr/>
        </p:nvPicPr>
        <p:blipFill>
          <a:blip r:embed="rId4" cstate="print"/>
          <a:stretch>
            <a:fillRect/>
          </a:stretch>
        </p:blipFill>
        <p:spPr>
          <a:xfrm>
            <a:off x="1475656" y="1340768"/>
            <a:ext cx="6473952" cy="5175504"/>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95536" y="980728"/>
            <a:ext cx="8424936" cy="369332"/>
          </a:xfrm>
          <a:prstGeom prst="rect">
            <a:avLst/>
          </a:prstGeom>
          <a:noFill/>
        </p:spPr>
        <p:txBody>
          <a:bodyPr wrap="square" rtlCol="0">
            <a:spAutoFit/>
          </a:bodyPr>
          <a:lstStyle/>
          <a:p>
            <a:r>
              <a:rPr lang="de-DE" dirty="0" smtClean="0">
                <a:solidFill>
                  <a:prstClr val="black"/>
                </a:solidFill>
              </a:rPr>
              <a:t>Über den </a:t>
            </a:r>
            <a:r>
              <a:rPr lang="de-DE" dirty="0" err="1" smtClean="0">
                <a:solidFill>
                  <a:prstClr val="black"/>
                </a:solidFill>
              </a:rPr>
              <a:t>Shibboleth</a:t>
            </a:r>
            <a:r>
              <a:rPr lang="de-DE" dirty="0" smtClean="0">
                <a:solidFill>
                  <a:prstClr val="black"/>
                </a:solidFill>
              </a:rPr>
              <a:t>-IP, optional Föderation (Bsp.: Deutschen Forschungsnetz (DFN))</a:t>
            </a:r>
          </a:p>
        </p:txBody>
      </p:sp>
      <p:pic>
        <p:nvPicPr>
          <p:cNvPr id="9" name="Grafik 8" descr="GoeChem mit Shibboleth-Anmeldung.JPG"/>
          <p:cNvPicPr>
            <a:picLocks noChangeAspect="1"/>
          </p:cNvPicPr>
          <p:nvPr/>
        </p:nvPicPr>
        <p:blipFill>
          <a:blip r:embed="rId4" cstate="print"/>
          <a:stretch>
            <a:fillRect/>
          </a:stretch>
        </p:blipFill>
        <p:spPr>
          <a:xfrm>
            <a:off x="1335024" y="1493856"/>
            <a:ext cx="6473952" cy="5175504"/>
          </a:xfrm>
          <a:prstGeom prst="rect">
            <a:avLst/>
          </a:prstGeom>
          <a:ln>
            <a:solidFill>
              <a:schemeClr val="tx1"/>
            </a:solidFill>
          </a:ln>
          <a:effectLst>
            <a:outerShdw blurRad="50800" dist="38100" dir="2700000" algn="tl" rotWithShape="0">
              <a:prstClr val="black">
                <a:alpha val="40000"/>
              </a:prstClr>
            </a:outerShdw>
          </a:effectLst>
        </p:spPr>
      </p:pic>
      <p:sp>
        <p:nvSpPr>
          <p:cNvPr id="11" name="Textfeld 10"/>
          <p:cNvSpPr txBox="1"/>
          <p:nvPr/>
        </p:nvSpPr>
        <p:spPr>
          <a:xfrm>
            <a:off x="5122193" y="188640"/>
            <a:ext cx="402180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Anmeldung und Registrierung</a:t>
            </a:r>
            <a:endParaRPr lang="de-DE" sz="2400" b="1" dirty="0">
              <a:effectLst>
                <a:reflection blurRad="6350" stA="55000" endA="300" endPos="45500" dir="5400000" sy="-100000" algn="bl" rotWithShape="0"/>
              </a:effectLst>
            </a:endParaRP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33</a:t>
            </a:fld>
            <a:endParaRPr lang="de-DE"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Anlegen einer </a:t>
            </a:r>
            <a:r>
              <a:rPr lang="de-DE" dirty="0" err="1" smtClean="0">
                <a:solidFill>
                  <a:schemeClr val="tx1"/>
                </a:solidFill>
              </a:rPr>
              <a:t>Bestellanfordernug</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extLst>
      <p:ext uri="{BB962C8B-B14F-4D97-AF65-F5344CB8AC3E}">
        <p14:creationId xmlns:p14="http://schemas.microsoft.com/office/powerpoint/2010/main" val="106783057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35</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1196752"/>
            <a:ext cx="8052204" cy="523220"/>
          </a:xfrm>
          <a:prstGeom prst="rect">
            <a:avLst/>
          </a:prstGeom>
          <a:noFill/>
        </p:spPr>
        <p:txBody>
          <a:bodyPr wrap="none" rtlCol="0">
            <a:spAutoFit/>
          </a:bodyPr>
          <a:lstStyle/>
          <a:p>
            <a:r>
              <a:rPr lang="de-DE" sz="2800" dirty="0" smtClean="0"/>
              <a:t>Arten zum Anlegen einer Bestellanfordernung (</a:t>
            </a:r>
            <a:r>
              <a:rPr lang="de-DE" sz="2800" dirty="0" err="1" smtClean="0"/>
              <a:t>BAnf</a:t>
            </a:r>
            <a:r>
              <a:rPr lang="de-DE" sz="2800" dirty="0" smtClean="0"/>
              <a:t>)</a:t>
            </a:r>
            <a:endParaRPr lang="de-DE" sz="2800" dirty="0"/>
          </a:p>
        </p:txBody>
      </p:sp>
      <p:sp>
        <p:nvSpPr>
          <p:cNvPr id="18" name="Textfeld 17"/>
          <p:cNvSpPr txBox="1"/>
          <p:nvPr/>
        </p:nvSpPr>
        <p:spPr>
          <a:xfrm>
            <a:off x="395536" y="1962706"/>
            <a:ext cx="4900572" cy="923330"/>
          </a:xfrm>
          <a:prstGeom prst="rect">
            <a:avLst/>
          </a:prstGeom>
          <a:noFill/>
        </p:spPr>
        <p:txBody>
          <a:bodyPr wrap="none" rtlCol="0">
            <a:spAutoFit/>
          </a:bodyPr>
          <a:lstStyle/>
          <a:p>
            <a:pPr>
              <a:buBlip>
                <a:blip r:embed="rId4"/>
              </a:buBlip>
            </a:pPr>
            <a:r>
              <a:rPr lang="de-DE" dirty="0"/>
              <a:t>Bestellformular/Freitextbestellung</a:t>
            </a:r>
          </a:p>
          <a:p>
            <a:pPr>
              <a:buBlip>
                <a:blip r:embed="rId4"/>
              </a:buBlip>
            </a:pPr>
            <a:r>
              <a:rPr lang="de-DE" dirty="0" err="1" smtClean="0"/>
              <a:t>Onlineshopschnittstellen</a:t>
            </a:r>
            <a:endParaRPr lang="de-DE" dirty="0" smtClean="0"/>
          </a:p>
          <a:p>
            <a:pPr>
              <a:buBlip>
                <a:blip r:embed="rId4"/>
              </a:buBlip>
            </a:pPr>
            <a:r>
              <a:rPr lang="de-DE" dirty="0" smtClean="0"/>
              <a:t>Produktsuche/Preisvergleich (aktuell nur lokal)</a:t>
            </a:r>
          </a:p>
        </p:txBody>
      </p:sp>
      <p:sp>
        <p:nvSpPr>
          <p:cNvPr id="24" name="Textfeld 23"/>
          <p:cNvSpPr txBox="1"/>
          <p:nvPr/>
        </p:nvSpPr>
        <p:spPr>
          <a:xfrm>
            <a:off x="395536" y="3574757"/>
            <a:ext cx="3247492" cy="1200329"/>
          </a:xfrm>
          <a:prstGeom prst="rect">
            <a:avLst/>
          </a:prstGeom>
          <a:noFill/>
        </p:spPr>
        <p:txBody>
          <a:bodyPr wrap="none" rtlCol="0">
            <a:spAutoFit/>
          </a:bodyPr>
          <a:lstStyle/>
          <a:p>
            <a:pPr>
              <a:buBlip>
                <a:blip r:embed="rId4"/>
              </a:buBlip>
            </a:pPr>
            <a:r>
              <a:rPr lang="de-DE" dirty="0" smtClean="0"/>
              <a:t>Produktdetails</a:t>
            </a:r>
            <a:endParaRPr lang="de-DE" dirty="0"/>
          </a:p>
          <a:p>
            <a:pPr>
              <a:buBlip>
                <a:blip r:embed="rId4"/>
              </a:buBlip>
            </a:pPr>
            <a:r>
              <a:rPr lang="de-DE" dirty="0" smtClean="0"/>
              <a:t>Status Bestellanfordernungen</a:t>
            </a:r>
          </a:p>
          <a:p>
            <a:pPr>
              <a:buBlip>
                <a:blip r:embed="rId4"/>
              </a:buBlip>
            </a:pPr>
            <a:r>
              <a:rPr lang="de-DE" dirty="0" smtClean="0"/>
              <a:t>Bestellungen/Wareneingang</a:t>
            </a:r>
          </a:p>
          <a:p>
            <a:pPr>
              <a:buBlip>
                <a:blip r:embed="rId4"/>
              </a:buBlip>
            </a:pPr>
            <a:r>
              <a:rPr lang="de-DE" dirty="0" smtClean="0"/>
              <a:t>Rechnungseingang</a:t>
            </a:r>
          </a:p>
        </p:txBody>
      </p:sp>
      <p:sp>
        <p:nvSpPr>
          <p:cNvPr id="3" name="Textfeld 2"/>
          <p:cNvSpPr txBox="1"/>
          <p:nvPr/>
        </p:nvSpPr>
        <p:spPr>
          <a:xfrm>
            <a:off x="395536" y="3170331"/>
            <a:ext cx="3442033" cy="369332"/>
          </a:xfrm>
          <a:prstGeom prst="rect">
            <a:avLst/>
          </a:prstGeom>
          <a:noFill/>
        </p:spPr>
        <p:txBody>
          <a:bodyPr wrap="none" rtlCol="0">
            <a:spAutoFit/>
          </a:bodyPr>
          <a:lstStyle/>
          <a:p>
            <a:r>
              <a:rPr lang="de-DE" dirty="0" smtClean="0"/>
              <a:t>Wiederbestellen aus den Seiten…</a:t>
            </a:r>
            <a:endParaRPr lang="de-DE" dirty="0"/>
          </a:p>
        </p:txBody>
      </p:sp>
    </p:spTree>
    <p:extLst>
      <p:ext uri="{BB962C8B-B14F-4D97-AF65-F5344CB8AC3E}">
        <p14:creationId xmlns:p14="http://schemas.microsoft.com/office/powerpoint/2010/main" val="293750063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36</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836712"/>
            <a:ext cx="6318268" cy="523220"/>
          </a:xfrm>
          <a:prstGeom prst="rect">
            <a:avLst/>
          </a:prstGeom>
          <a:noFill/>
        </p:spPr>
        <p:txBody>
          <a:bodyPr wrap="none" rtlCol="0">
            <a:spAutoFit/>
          </a:bodyPr>
          <a:lstStyle/>
          <a:p>
            <a:r>
              <a:rPr lang="de-DE" sz="2800" dirty="0" smtClean="0"/>
              <a:t>Benötigte Daten zum Anlegen einer </a:t>
            </a:r>
            <a:r>
              <a:rPr lang="de-DE" sz="2800" dirty="0" err="1" smtClean="0"/>
              <a:t>BAnf</a:t>
            </a:r>
            <a:endParaRPr lang="de-DE" sz="2800" dirty="0"/>
          </a:p>
        </p:txBody>
      </p:sp>
      <p:sp>
        <p:nvSpPr>
          <p:cNvPr id="18" name="Textfeld 17"/>
          <p:cNvSpPr txBox="1"/>
          <p:nvPr/>
        </p:nvSpPr>
        <p:spPr>
          <a:xfrm>
            <a:off x="395536" y="1962706"/>
            <a:ext cx="8291264" cy="1384995"/>
          </a:xfrm>
          <a:prstGeom prst="rect">
            <a:avLst/>
          </a:prstGeom>
          <a:noFill/>
        </p:spPr>
        <p:txBody>
          <a:bodyPr wrap="square" rtlCol="0">
            <a:spAutoFit/>
          </a:bodyPr>
          <a:lstStyle/>
          <a:p>
            <a:pPr>
              <a:buBlip>
                <a:blip r:embed="rId4"/>
              </a:buBlip>
            </a:pPr>
            <a:r>
              <a:rPr lang="de-DE" sz="1400" b="1" dirty="0" smtClean="0">
                <a:solidFill>
                  <a:srgbClr val="FF0000"/>
                </a:solidFill>
              </a:rPr>
              <a:t>Händler (als Vorschlagsfeld)</a:t>
            </a:r>
          </a:p>
          <a:p>
            <a:pPr>
              <a:buBlip>
                <a:blip r:embed="rId4"/>
              </a:buBlip>
            </a:pPr>
            <a:r>
              <a:rPr lang="de-DE" sz="1400" dirty="0" err="1" smtClean="0"/>
              <a:t>Katalognr</a:t>
            </a:r>
            <a:r>
              <a:rPr lang="de-DE" sz="1400" dirty="0"/>
              <a:t>. des Produktes. Ist keine Nummer vorhanden, muss das entsprechende Kontrollkästchen markiert </a:t>
            </a:r>
            <a:r>
              <a:rPr lang="de-DE" sz="1400" dirty="0" smtClean="0"/>
              <a:t>werden.</a:t>
            </a:r>
          </a:p>
          <a:p>
            <a:pPr>
              <a:buBlip>
                <a:blip r:embed="rId4"/>
              </a:buBlip>
            </a:pPr>
            <a:r>
              <a:rPr lang="de-DE" sz="1400" dirty="0" smtClean="0"/>
              <a:t>Produktbezeichnung</a:t>
            </a:r>
            <a:endParaRPr lang="de-DE" sz="1400" dirty="0"/>
          </a:p>
          <a:p>
            <a:pPr>
              <a:buBlip>
                <a:blip r:embed="rId4"/>
              </a:buBlip>
            </a:pPr>
            <a:r>
              <a:rPr lang="de-DE" sz="1400" dirty="0" smtClean="0"/>
              <a:t>Einzelpreis </a:t>
            </a:r>
            <a:r>
              <a:rPr lang="de-DE" sz="1400" dirty="0"/>
              <a:t>(</a:t>
            </a:r>
            <a:r>
              <a:rPr lang="de-DE" sz="1400" dirty="0" smtClean="0"/>
              <a:t>Netto)</a:t>
            </a:r>
          </a:p>
          <a:p>
            <a:pPr>
              <a:buBlip>
                <a:blip r:embed="rId4"/>
              </a:buBlip>
            </a:pPr>
            <a:r>
              <a:rPr lang="de-DE" sz="1400" dirty="0" smtClean="0"/>
              <a:t>Steuersatz</a:t>
            </a:r>
          </a:p>
        </p:txBody>
      </p:sp>
      <p:sp>
        <p:nvSpPr>
          <p:cNvPr id="12" name="Textfeld 11"/>
          <p:cNvSpPr txBox="1"/>
          <p:nvPr/>
        </p:nvSpPr>
        <p:spPr>
          <a:xfrm>
            <a:off x="395536" y="4797152"/>
            <a:ext cx="2736304" cy="1169551"/>
          </a:xfrm>
          <a:prstGeom prst="rect">
            <a:avLst/>
          </a:prstGeom>
          <a:noFill/>
        </p:spPr>
        <p:txBody>
          <a:bodyPr wrap="square" rtlCol="0">
            <a:spAutoFit/>
          </a:bodyPr>
          <a:lstStyle/>
          <a:p>
            <a:pPr>
              <a:buBlip>
                <a:blip r:embed="rId4"/>
              </a:buBlip>
            </a:pPr>
            <a:r>
              <a:rPr lang="de-DE" sz="1400" dirty="0" smtClean="0"/>
              <a:t>Produktart</a:t>
            </a:r>
          </a:p>
          <a:p>
            <a:pPr>
              <a:buBlip>
                <a:blip r:embed="rId4"/>
              </a:buBlip>
            </a:pPr>
            <a:r>
              <a:rPr lang="de-DE" sz="1400" dirty="0" smtClean="0"/>
              <a:t>Bestellmenge</a:t>
            </a:r>
            <a:r>
              <a:rPr lang="de-DE" sz="1400" dirty="0" smtClean="0">
                <a:solidFill>
                  <a:schemeClr val="tx2">
                    <a:lumMod val="60000"/>
                    <a:lumOff val="40000"/>
                  </a:schemeClr>
                </a:solidFill>
              </a:rPr>
              <a:t>/Mengeneinheit</a:t>
            </a:r>
          </a:p>
          <a:p>
            <a:pPr>
              <a:buBlip>
                <a:blip r:embed="rId4"/>
              </a:buBlip>
            </a:pPr>
            <a:r>
              <a:rPr lang="de-DE" sz="1400" dirty="0"/>
              <a:t>Anz. Einheiten in </a:t>
            </a:r>
            <a:r>
              <a:rPr lang="de-DE" sz="1400" dirty="0" smtClean="0"/>
              <a:t>Verpackung</a:t>
            </a:r>
          </a:p>
          <a:p>
            <a:pPr>
              <a:buBlip>
                <a:blip r:embed="rId4"/>
              </a:buBlip>
            </a:pPr>
            <a:r>
              <a:rPr lang="de-DE" sz="1400" dirty="0">
                <a:solidFill>
                  <a:schemeClr val="tx2">
                    <a:lumMod val="60000"/>
                    <a:lumOff val="40000"/>
                  </a:schemeClr>
                </a:solidFill>
              </a:rPr>
              <a:t>Packungsgröße/-</a:t>
            </a:r>
            <a:r>
              <a:rPr lang="de-DE" sz="1400" dirty="0" smtClean="0">
                <a:solidFill>
                  <a:schemeClr val="tx2">
                    <a:lumMod val="60000"/>
                    <a:lumOff val="40000"/>
                  </a:schemeClr>
                </a:solidFill>
              </a:rPr>
              <a:t>einheit</a:t>
            </a:r>
          </a:p>
          <a:p>
            <a:pPr>
              <a:buBlip>
                <a:blip r:embed="rId4"/>
              </a:buBlip>
            </a:pPr>
            <a:r>
              <a:rPr lang="de-DE" sz="1400" dirty="0" err="1" smtClean="0">
                <a:solidFill>
                  <a:schemeClr val="tx2">
                    <a:lumMod val="60000"/>
                    <a:lumOff val="40000"/>
                  </a:schemeClr>
                </a:solidFill>
              </a:rPr>
              <a:t>Cas</a:t>
            </a:r>
            <a:r>
              <a:rPr lang="de-DE" sz="1400" dirty="0" smtClean="0">
                <a:solidFill>
                  <a:schemeClr val="tx2">
                    <a:lumMod val="60000"/>
                    <a:lumOff val="40000"/>
                  </a:schemeClr>
                </a:solidFill>
              </a:rPr>
              <a:t>-Nummer</a:t>
            </a:r>
          </a:p>
        </p:txBody>
      </p:sp>
      <p:sp>
        <p:nvSpPr>
          <p:cNvPr id="5" name="Rechteck 4"/>
          <p:cNvSpPr/>
          <p:nvPr/>
        </p:nvSpPr>
        <p:spPr>
          <a:xfrm>
            <a:off x="395536" y="1585779"/>
            <a:ext cx="1495666" cy="259045"/>
          </a:xfrm>
          <a:prstGeom prst="rect">
            <a:avLst/>
          </a:prstGeom>
        </p:spPr>
        <p:txBody>
          <a:bodyPr wrap="none">
            <a:spAutoFit/>
          </a:bodyPr>
          <a:lstStyle/>
          <a:p>
            <a:pPr>
              <a:lnSpc>
                <a:spcPts val="1300"/>
              </a:lnSpc>
              <a:spcBef>
                <a:spcPts val="2400"/>
              </a:spcBef>
              <a:spcAft>
                <a:spcPts val="300"/>
              </a:spcAft>
            </a:pPr>
            <a:r>
              <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rPr>
              <a:t>Produktdaten</a:t>
            </a:r>
          </a:p>
        </p:txBody>
      </p:sp>
      <p:sp>
        <p:nvSpPr>
          <p:cNvPr id="15" name="Rechteck 14"/>
          <p:cNvSpPr/>
          <p:nvPr/>
        </p:nvSpPr>
        <p:spPr>
          <a:xfrm>
            <a:off x="395536" y="4394091"/>
            <a:ext cx="2605265"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Produktspezifische Daten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Grafik 8" descr="GoeChem - Das Chemikalienkataster und -verwaltungssystem - Mozilla Firefox"/>
          <p:cNvPicPr>
            <a:picLocks noChangeAspect="1"/>
          </p:cNvPicPr>
          <p:nvPr/>
        </p:nvPicPr>
        <p:blipFill rotWithShape="1">
          <a:blip r:embed="rId5">
            <a:extLst>
              <a:ext uri="{28A0092B-C50C-407E-A947-70E740481C1C}">
                <a14:useLocalDpi xmlns:a14="http://schemas.microsoft.com/office/drawing/2010/main" val="0"/>
              </a:ext>
            </a:extLst>
          </a:blip>
          <a:srcRect l="31100" t="41338" r="31100" b="24013"/>
          <a:stretch/>
        </p:blipFill>
        <p:spPr>
          <a:xfrm>
            <a:off x="3739304" y="4005064"/>
            <a:ext cx="4793136" cy="2396568"/>
          </a:xfrm>
          <a:prstGeom prst="rect">
            <a:avLst/>
          </a:prstGeom>
          <a:ln>
            <a:solidFill>
              <a:schemeClr val="tx1"/>
            </a:solidFill>
          </a:ln>
          <a:effectLst>
            <a:outerShdw blurRad="50800" dist="38100" dir="2700000" algn="tl" rotWithShape="0">
              <a:prstClr val="black">
                <a:alpha val="40000"/>
              </a:prstClr>
            </a:outerShdw>
          </a:effectLst>
        </p:spPr>
      </p:pic>
      <p:sp>
        <p:nvSpPr>
          <p:cNvPr id="17" name="Textfeld 16"/>
          <p:cNvSpPr txBox="1"/>
          <p:nvPr/>
        </p:nvSpPr>
        <p:spPr>
          <a:xfrm>
            <a:off x="467544" y="6433591"/>
            <a:ext cx="5748305" cy="307777"/>
          </a:xfrm>
          <a:prstGeom prst="rect">
            <a:avLst/>
          </a:prstGeom>
          <a:noFill/>
        </p:spPr>
        <p:txBody>
          <a:bodyPr wrap="none" rtlCol="0">
            <a:spAutoFit/>
          </a:bodyPr>
          <a:lstStyle/>
          <a:p>
            <a:r>
              <a:rPr lang="de-DE" sz="1400" dirty="0" smtClean="0"/>
              <a:t>Minus (-) bei Mengeneinheiten gibt die Gesamtansicht der Vorschlagsliste</a:t>
            </a:r>
            <a:endParaRPr lang="de-DE" sz="1400" dirty="0"/>
          </a:p>
        </p:txBody>
      </p:sp>
    </p:spTree>
    <p:extLst>
      <p:ext uri="{BB962C8B-B14F-4D97-AF65-F5344CB8AC3E}">
        <p14:creationId xmlns:p14="http://schemas.microsoft.com/office/powerpoint/2010/main" val="308411940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37</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395536" y="1196752"/>
            <a:ext cx="6141874" cy="523220"/>
          </a:xfrm>
          <a:prstGeom prst="rect">
            <a:avLst/>
          </a:prstGeom>
          <a:noFill/>
        </p:spPr>
        <p:txBody>
          <a:bodyPr wrap="none" rtlCol="0">
            <a:spAutoFit/>
          </a:bodyPr>
          <a:lstStyle/>
          <a:p>
            <a:r>
              <a:rPr lang="de-DE" sz="2800" dirty="0" smtClean="0"/>
              <a:t>Beispiele (produktspezifische Angaben)</a:t>
            </a:r>
            <a:endParaRPr lang="de-DE" sz="2800" dirty="0"/>
          </a:p>
        </p:txBody>
      </p:sp>
      <p:sp>
        <p:nvSpPr>
          <p:cNvPr id="18" name="Textfeld 17"/>
          <p:cNvSpPr txBox="1"/>
          <p:nvPr/>
        </p:nvSpPr>
        <p:spPr>
          <a:xfrm>
            <a:off x="395536" y="2349461"/>
            <a:ext cx="4248472" cy="523220"/>
          </a:xfrm>
          <a:prstGeom prst="rect">
            <a:avLst/>
          </a:prstGeom>
          <a:noFill/>
        </p:spPr>
        <p:txBody>
          <a:bodyPr wrap="square" rtlCol="0">
            <a:spAutoFit/>
          </a:bodyPr>
          <a:lstStyle/>
          <a:p>
            <a:pPr>
              <a:buBlip>
                <a:blip r:embed="rId4"/>
              </a:buBlip>
            </a:pPr>
            <a:r>
              <a:rPr lang="de-DE" sz="1400" dirty="0" smtClean="0"/>
              <a:t>2 Kartons Aceton zu 10 x 1L Flaschen = 20 Flaschen</a:t>
            </a:r>
          </a:p>
        </p:txBody>
      </p:sp>
      <p:sp>
        <p:nvSpPr>
          <p:cNvPr id="12" name="Textfeld 11"/>
          <p:cNvSpPr txBox="1"/>
          <p:nvPr/>
        </p:nvSpPr>
        <p:spPr>
          <a:xfrm>
            <a:off x="4685083" y="3789621"/>
            <a:ext cx="3168352" cy="307777"/>
          </a:xfrm>
          <a:prstGeom prst="rect">
            <a:avLst/>
          </a:prstGeom>
          <a:noFill/>
        </p:spPr>
        <p:txBody>
          <a:bodyPr wrap="square" rtlCol="0">
            <a:spAutoFit/>
          </a:bodyPr>
          <a:lstStyle/>
          <a:p>
            <a:pPr>
              <a:buBlip>
                <a:blip r:embed="rId4"/>
              </a:buBlip>
            </a:pPr>
            <a:r>
              <a:rPr lang="de-DE" sz="1400" dirty="0" smtClean="0"/>
              <a:t>3 Fässer Ethylacetat zu je 180 KG </a:t>
            </a:r>
          </a:p>
        </p:txBody>
      </p:sp>
      <p:sp>
        <p:nvSpPr>
          <p:cNvPr id="5" name="Rechteck 4"/>
          <p:cNvSpPr/>
          <p:nvPr/>
        </p:nvSpPr>
        <p:spPr>
          <a:xfrm>
            <a:off x="395536" y="2162424"/>
            <a:ext cx="1098378"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Beispiel 1</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hteck 14"/>
          <p:cNvSpPr/>
          <p:nvPr/>
        </p:nvSpPr>
        <p:spPr>
          <a:xfrm>
            <a:off x="4685083" y="3598720"/>
            <a:ext cx="1098378"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Beispiel 2</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Grafik 2" descr="GoeChem - Das Chemikalienkataster und -verwaltungssystem - Mozilla Firefox"/>
          <p:cNvPicPr>
            <a:picLocks noChangeAspect="1"/>
          </p:cNvPicPr>
          <p:nvPr/>
        </p:nvPicPr>
        <p:blipFill rotWithShape="1">
          <a:blip r:embed="rId5">
            <a:extLst>
              <a:ext uri="{28A0092B-C50C-407E-A947-70E740481C1C}">
                <a14:useLocalDpi xmlns:a14="http://schemas.microsoft.com/office/drawing/2010/main" val="0"/>
              </a:ext>
            </a:extLst>
          </a:blip>
          <a:srcRect l="31887" t="50000" r="44488" b="34119"/>
          <a:stretch/>
        </p:blipFill>
        <p:spPr>
          <a:xfrm>
            <a:off x="4788023" y="2162423"/>
            <a:ext cx="3455883" cy="1267157"/>
          </a:xfrm>
          <a:prstGeom prst="rect">
            <a:avLst/>
          </a:prstGeom>
          <a:ln>
            <a:solidFill>
              <a:schemeClr val="tx1"/>
            </a:solidFill>
          </a:ln>
          <a:effectLst>
            <a:outerShdw blurRad="50800" dist="38100" dir="2700000" algn="tl" rotWithShape="0">
              <a:prstClr val="black">
                <a:alpha val="40000"/>
              </a:prstClr>
            </a:outerShdw>
          </a:effectLst>
        </p:spPr>
      </p:pic>
      <p:pic>
        <p:nvPicPr>
          <p:cNvPr id="8" name="Grafik 7" descr="GoeChem - Das Chemikalienkataster und -verwaltungssystem - Mozilla Firefox"/>
          <p:cNvPicPr>
            <a:picLocks noChangeAspect="1"/>
          </p:cNvPicPr>
          <p:nvPr/>
        </p:nvPicPr>
        <p:blipFill rotWithShape="1">
          <a:blip r:embed="rId6">
            <a:extLst>
              <a:ext uri="{28A0092B-C50C-407E-A947-70E740481C1C}">
                <a14:useLocalDpi xmlns:a14="http://schemas.microsoft.com/office/drawing/2010/main" val="0"/>
              </a:ext>
            </a:extLst>
          </a:blip>
          <a:srcRect l="31887" t="45669" r="44488" b="39894"/>
          <a:stretch/>
        </p:blipFill>
        <p:spPr>
          <a:xfrm>
            <a:off x="457200" y="3161217"/>
            <a:ext cx="3459867" cy="1153289"/>
          </a:xfrm>
          <a:prstGeom prst="rect">
            <a:avLst/>
          </a:prstGeom>
          <a:ln>
            <a:solidFill>
              <a:schemeClr val="tx1"/>
            </a:solidFill>
          </a:ln>
          <a:effectLst>
            <a:outerShdw blurRad="50800" dist="38100" dir="2700000" algn="tl" rotWithShape="0">
              <a:prstClr val="black">
                <a:alpha val="40000"/>
              </a:prstClr>
            </a:outerShdw>
          </a:effectLst>
        </p:spPr>
      </p:pic>
      <p:sp>
        <p:nvSpPr>
          <p:cNvPr id="17" name="Textfeld 16"/>
          <p:cNvSpPr txBox="1"/>
          <p:nvPr/>
        </p:nvSpPr>
        <p:spPr>
          <a:xfrm>
            <a:off x="539552" y="4850577"/>
            <a:ext cx="3122971" cy="523220"/>
          </a:xfrm>
          <a:prstGeom prst="rect">
            <a:avLst/>
          </a:prstGeom>
          <a:noFill/>
        </p:spPr>
        <p:txBody>
          <a:bodyPr wrap="none" rtlCol="0">
            <a:spAutoFit/>
          </a:bodyPr>
          <a:lstStyle/>
          <a:p>
            <a:r>
              <a:rPr lang="de-DE" sz="2800" dirty="0" smtClean="0"/>
              <a:t>Grund der Angaben</a:t>
            </a:r>
            <a:endParaRPr lang="de-DE" sz="2800" dirty="0"/>
          </a:p>
        </p:txBody>
      </p:sp>
      <p:sp>
        <p:nvSpPr>
          <p:cNvPr id="19" name="Textfeld 18"/>
          <p:cNvSpPr txBox="1"/>
          <p:nvPr/>
        </p:nvSpPr>
        <p:spPr>
          <a:xfrm>
            <a:off x="539551" y="5426060"/>
            <a:ext cx="7313884" cy="523220"/>
          </a:xfrm>
          <a:prstGeom prst="rect">
            <a:avLst/>
          </a:prstGeom>
          <a:noFill/>
        </p:spPr>
        <p:txBody>
          <a:bodyPr wrap="square" rtlCol="0">
            <a:spAutoFit/>
          </a:bodyPr>
          <a:lstStyle/>
          <a:p>
            <a:pPr>
              <a:buBlip>
                <a:blip r:embed="rId4"/>
              </a:buBlip>
            </a:pPr>
            <a:r>
              <a:rPr lang="de-DE" sz="1400" dirty="0" smtClean="0"/>
              <a:t>Dem Händler interessiert nur die Angabe in Pos. 1 . Der Packungsinhalt ist nachrangig.</a:t>
            </a:r>
          </a:p>
          <a:p>
            <a:pPr>
              <a:buBlip>
                <a:blip r:embed="rId4"/>
              </a:buBlip>
            </a:pPr>
            <a:r>
              <a:rPr lang="de-DE" sz="1400" dirty="0" smtClean="0"/>
              <a:t>Für das Gefahrstoffkataster ist der Packungsinhalt ( Pos. 2) von Bedeutung</a:t>
            </a:r>
          </a:p>
        </p:txBody>
      </p:sp>
      <p:sp>
        <p:nvSpPr>
          <p:cNvPr id="10" name="Ovale Legende 9"/>
          <p:cNvSpPr/>
          <p:nvPr/>
        </p:nvSpPr>
        <p:spPr>
          <a:xfrm>
            <a:off x="2281668" y="2779767"/>
            <a:ext cx="612000" cy="612648"/>
          </a:xfrm>
          <a:prstGeom prst="wedgeEllipseCallout">
            <a:avLst>
              <a:gd name="adj1" fmla="val -24433"/>
              <a:gd name="adj2" fmla="val 67895"/>
            </a:avLst>
          </a:prstGeom>
          <a:solidFill>
            <a:srgbClr val="FFFF00"/>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b="1" dirty="0">
                <a:ln w="22225">
                  <a:solidFill>
                    <a:schemeClr val="accent2"/>
                  </a:solidFill>
                  <a:prstDash val="solid"/>
                </a:ln>
                <a:solidFill>
                  <a:schemeClr val="accent2">
                    <a:lumMod val="40000"/>
                    <a:lumOff val="60000"/>
                  </a:schemeClr>
                </a:solidFill>
              </a:rPr>
              <a:t>1</a:t>
            </a:r>
          </a:p>
        </p:txBody>
      </p:sp>
      <p:sp>
        <p:nvSpPr>
          <p:cNvPr id="20" name="Ovale Legende 19"/>
          <p:cNvSpPr/>
          <p:nvPr/>
        </p:nvSpPr>
        <p:spPr>
          <a:xfrm>
            <a:off x="3927650" y="3524524"/>
            <a:ext cx="612000" cy="612648"/>
          </a:xfrm>
          <a:prstGeom prst="wedgeEllipseCallout">
            <a:avLst>
              <a:gd name="adj1" fmla="val -107240"/>
              <a:gd name="adj2" fmla="val 1360"/>
            </a:avLst>
          </a:prstGeom>
          <a:solidFill>
            <a:srgbClr val="FFFF00"/>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b="1" dirty="0" smtClean="0">
                <a:ln w="22225">
                  <a:solidFill>
                    <a:schemeClr val="accent2"/>
                  </a:solidFill>
                  <a:prstDash val="solid"/>
                </a:ln>
                <a:solidFill>
                  <a:schemeClr val="accent2">
                    <a:lumMod val="40000"/>
                    <a:lumOff val="60000"/>
                  </a:schemeClr>
                </a:solidFill>
              </a:rPr>
              <a:t>2</a:t>
            </a:r>
            <a:endParaRPr lang="de-DE"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4511016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38</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836712"/>
            <a:ext cx="6318268" cy="523220"/>
          </a:xfrm>
          <a:prstGeom prst="rect">
            <a:avLst/>
          </a:prstGeom>
          <a:noFill/>
        </p:spPr>
        <p:txBody>
          <a:bodyPr wrap="none" rtlCol="0">
            <a:spAutoFit/>
          </a:bodyPr>
          <a:lstStyle/>
          <a:p>
            <a:r>
              <a:rPr lang="de-DE" sz="2800" dirty="0" smtClean="0"/>
              <a:t>Benötigte Daten zum Anlegen einer </a:t>
            </a:r>
            <a:r>
              <a:rPr lang="de-DE" sz="2800" dirty="0" err="1" smtClean="0"/>
              <a:t>BAnf</a:t>
            </a:r>
            <a:endParaRPr lang="de-DE" sz="2800" dirty="0"/>
          </a:p>
        </p:txBody>
      </p:sp>
      <p:sp>
        <p:nvSpPr>
          <p:cNvPr id="18" name="Textfeld 17"/>
          <p:cNvSpPr txBox="1"/>
          <p:nvPr/>
        </p:nvSpPr>
        <p:spPr>
          <a:xfrm>
            <a:off x="395536" y="1962706"/>
            <a:ext cx="8291264" cy="523220"/>
          </a:xfrm>
          <a:prstGeom prst="rect">
            <a:avLst/>
          </a:prstGeom>
          <a:noFill/>
        </p:spPr>
        <p:txBody>
          <a:bodyPr wrap="square" rtlCol="0">
            <a:spAutoFit/>
          </a:bodyPr>
          <a:lstStyle/>
          <a:p>
            <a:pPr>
              <a:buBlip>
                <a:blip r:embed="rId4"/>
              </a:buBlip>
            </a:pPr>
            <a:r>
              <a:rPr lang="de-DE" sz="1400" dirty="0" smtClean="0"/>
              <a:t>Sachkonto  (Warengruppenzuordnung), Minus (-) für den Gesamtkontenrahmen - optional</a:t>
            </a:r>
          </a:p>
          <a:p>
            <a:pPr>
              <a:buBlip>
                <a:blip r:embed="rId4"/>
              </a:buBlip>
            </a:pPr>
            <a:r>
              <a:rPr lang="de-DE" sz="1400" dirty="0" smtClean="0"/>
              <a:t>Kostenzuordnung </a:t>
            </a:r>
          </a:p>
        </p:txBody>
      </p:sp>
      <p:sp>
        <p:nvSpPr>
          <p:cNvPr id="12" name="Textfeld 11"/>
          <p:cNvSpPr txBox="1"/>
          <p:nvPr/>
        </p:nvSpPr>
        <p:spPr>
          <a:xfrm>
            <a:off x="779547" y="2600404"/>
            <a:ext cx="2736304" cy="523220"/>
          </a:xfrm>
          <a:prstGeom prst="rect">
            <a:avLst/>
          </a:prstGeom>
          <a:noFill/>
        </p:spPr>
        <p:txBody>
          <a:bodyPr wrap="square" rtlCol="0">
            <a:spAutoFit/>
          </a:bodyPr>
          <a:lstStyle/>
          <a:p>
            <a:pPr>
              <a:buBlip>
                <a:blip r:embed="rId4"/>
              </a:buBlip>
            </a:pPr>
            <a:r>
              <a:rPr lang="de-DE" sz="1400" dirty="0" smtClean="0"/>
              <a:t>Kostenstellen</a:t>
            </a:r>
          </a:p>
          <a:p>
            <a:pPr>
              <a:buBlip>
                <a:blip r:embed="rId4"/>
              </a:buBlip>
            </a:pPr>
            <a:r>
              <a:rPr lang="de-DE" sz="1400" dirty="0" smtClean="0"/>
              <a:t>Innenaufträge/Projekte</a:t>
            </a:r>
          </a:p>
        </p:txBody>
      </p:sp>
      <p:sp>
        <p:nvSpPr>
          <p:cNvPr id="5" name="Rechteck 4"/>
          <p:cNvSpPr/>
          <p:nvPr/>
        </p:nvSpPr>
        <p:spPr>
          <a:xfrm>
            <a:off x="395536" y="1585779"/>
            <a:ext cx="2269852"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Kontierung (Optional)</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Grafik 2" descr="GoeChem - Das Chemikalienkataster und -verwaltungssystem - Mozilla Firefox"/>
          <p:cNvPicPr>
            <a:picLocks noChangeAspect="1"/>
          </p:cNvPicPr>
          <p:nvPr/>
        </p:nvPicPr>
        <p:blipFill rotWithShape="1">
          <a:blip r:embed="rId5">
            <a:extLst>
              <a:ext uri="{28A0092B-C50C-407E-A947-70E740481C1C}">
                <a14:useLocalDpi xmlns:a14="http://schemas.microsoft.com/office/drawing/2010/main" val="0"/>
              </a:ext>
            </a:extLst>
          </a:blip>
          <a:srcRect l="31100" t="45669" r="26375" b="21125"/>
          <a:stretch/>
        </p:blipFill>
        <p:spPr>
          <a:xfrm>
            <a:off x="3899863" y="2276872"/>
            <a:ext cx="4834749" cy="2059245"/>
          </a:xfrm>
          <a:prstGeom prst="rect">
            <a:avLst/>
          </a:prstGeom>
          <a:ln>
            <a:solidFill>
              <a:schemeClr val="tx1"/>
            </a:solidFill>
          </a:ln>
          <a:effectLst>
            <a:outerShdw blurRad="50800" dist="38100" dir="2700000" algn="tl" rotWithShape="0">
              <a:prstClr val="black">
                <a:alpha val="40000"/>
              </a:prstClr>
            </a:outerShdw>
          </a:effectLst>
        </p:spPr>
      </p:pic>
      <p:sp>
        <p:nvSpPr>
          <p:cNvPr id="6" name="Nach oben gebogener Pfeil 5"/>
          <p:cNvSpPr/>
          <p:nvPr/>
        </p:nvSpPr>
        <p:spPr>
          <a:xfrm rot="5400000">
            <a:off x="516278" y="2572128"/>
            <a:ext cx="430916" cy="21111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395536" y="5330195"/>
            <a:ext cx="2819554"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Liefer- &amp; Rechnungsadresse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feld 18"/>
          <p:cNvSpPr txBox="1"/>
          <p:nvPr/>
        </p:nvSpPr>
        <p:spPr>
          <a:xfrm>
            <a:off x="467544" y="4437112"/>
            <a:ext cx="7920880" cy="646331"/>
          </a:xfrm>
          <a:prstGeom prst="rect">
            <a:avLst/>
          </a:prstGeom>
          <a:solidFill>
            <a:srgbClr val="FFFF00"/>
          </a:solidFill>
          <a:ln w="3175">
            <a:solidFill>
              <a:schemeClr val="tx1"/>
            </a:solidFill>
          </a:ln>
        </p:spPr>
        <p:txBody>
          <a:bodyPr wrap="square" rtlCol="0">
            <a:spAutoFit/>
          </a:bodyPr>
          <a:lstStyle/>
          <a:p>
            <a:r>
              <a:rPr lang="de-DE" dirty="0" smtClean="0"/>
              <a:t>Bei Übernahme einer Adresse aus der Kostenstelle wird nach dem Klicken auf „Bestätigen“ diese übernommen (Wenn berechtigt)</a:t>
            </a:r>
            <a:endParaRPr lang="de-DE" dirty="0"/>
          </a:p>
        </p:txBody>
      </p:sp>
      <p:sp>
        <p:nvSpPr>
          <p:cNvPr id="20" name="Textfeld 19"/>
          <p:cNvSpPr txBox="1"/>
          <p:nvPr/>
        </p:nvSpPr>
        <p:spPr>
          <a:xfrm>
            <a:off x="395536" y="5570076"/>
            <a:ext cx="8291264" cy="307777"/>
          </a:xfrm>
          <a:prstGeom prst="rect">
            <a:avLst/>
          </a:prstGeom>
          <a:noFill/>
        </p:spPr>
        <p:txBody>
          <a:bodyPr wrap="square" rtlCol="0">
            <a:spAutoFit/>
          </a:bodyPr>
          <a:lstStyle/>
          <a:p>
            <a:pPr>
              <a:buBlip>
                <a:blip r:embed="rId4"/>
              </a:buBlip>
            </a:pPr>
            <a:r>
              <a:rPr lang="de-DE" sz="1400" dirty="0" smtClean="0"/>
              <a:t>Beides sind optionale Angaben</a:t>
            </a:r>
          </a:p>
        </p:txBody>
      </p:sp>
    </p:spTree>
    <p:extLst>
      <p:ext uri="{BB962C8B-B14F-4D97-AF65-F5344CB8AC3E}">
        <p14:creationId xmlns:p14="http://schemas.microsoft.com/office/powerpoint/2010/main" val="102330749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856A7244-BFA2-4294-AF8D-AFD2C17071AA}" type="slidenum">
              <a:rPr lang="de-DE" smtClean="0"/>
              <a:pPr/>
              <a:t>39</a:t>
            </a:fld>
            <a:endParaRPr lang="de-DE" dirty="0"/>
          </a:p>
        </p:txBody>
      </p:sp>
      <p:sp>
        <p:nvSpPr>
          <p:cNvPr id="12" name="Textfeld 11"/>
          <p:cNvSpPr txBox="1"/>
          <p:nvPr/>
        </p:nvSpPr>
        <p:spPr>
          <a:xfrm>
            <a:off x="5742580" y="144572"/>
            <a:ext cx="32219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err="1" smtClean="0">
                <a:effectLst>
                  <a:reflection blurRad="6350" stA="55000" endA="300" endPos="45500" dir="5400000" sy="-100000" algn="bl" rotWithShape="0"/>
                </a:effectLst>
              </a:rPr>
              <a:t>Onlineshopschnittstelle</a:t>
            </a:r>
            <a:endParaRPr lang="de-DE" sz="2400" b="1" dirty="0">
              <a:effectLst>
                <a:reflection blurRad="6350" stA="55000" endA="300" endPos="45500" dir="5400000" sy="-100000" algn="bl" rotWithShape="0"/>
              </a:effectLst>
            </a:endParaRPr>
          </a:p>
        </p:txBody>
      </p:sp>
      <p:pic>
        <p:nvPicPr>
          <p:cNvPr id="13" name="Grafik 12"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14" name="Gerade Verbindung 13"/>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95536" y="1196752"/>
            <a:ext cx="8424936" cy="646331"/>
          </a:xfrm>
          <a:prstGeom prst="rect">
            <a:avLst/>
          </a:prstGeom>
          <a:noFill/>
        </p:spPr>
        <p:txBody>
          <a:bodyPr wrap="square" rtlCol="0">
            <a:spAutoFit/>
          </a:bodyPr>
          <a:lstStyle/>
          <a:p>
            <a:pPr lvl="0">
              <a:buBlip>
                <a:blip r:embed="rId4"/>
              </a:buBlip>
            </a:pPr>
            <a:r>
              <a:rPr lang="de-DE" dirty="0" smtClean="0">
                <a:solidFill>
                  <a:prstClr val="black"/>
                </a:solidFill>
              </a:rPr>
              <a:t>Bestellung ohne Warenkorbtransfer.</a:t>
            </a:r>
          </a:p>
          <a:p>
            <a:endParaRPr lang="de-DE" i="1" dirty="0" smtClean="0"/>
          </a:p>
        </p:txBody>
      </p:sp>
      <p:pic>
        <p:nvPicPr>
          <p:cNvPr id="16" name="Grafik 15" descr="GoeChem mit Online-Shopanbindung1.JPG"/>
          <p:cNvPicPr>
            <a:picLocks noChangeAspect="1"/>
          </p:cNvPicPr>
          <p:nvPr/>
        </p:nvPicPr>
        <p:blipFill>
          <a:blip r:embed="rId5" cstate="print"/>
          <a:stretch>
            <a:fillRect/>
          </a:stretch>
        </p:blipFill>
        <p:spPr>
          <a:xfrm>
            <a:off x="1335024" y="1724744"/>
            <a:ext cx="6473952" cy="48006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36053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440999" y="188640"/>
            <a:ext cx="370300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Erstellung von PDF-Dateien</a:t>
            </a:r>
            <a:endParaRPr lang="de-DE" sz="2400" b="1" dirty="0">
              <a:effectLst>
                <a:reflection blurRad="6350" stA="55000" endA="300" endPos="45500" dir="5400000" sy="-100000" algn="bl" rotWithShape="0"/>
              </a:effectLst>
            </a:endParaRPr>
          </a:p>
        </p:txBody>
      </p:sp>
      <p:sp>
        <p:nvSpPr>
          <p:cNvPr id="9" name="Textfeld 8"/>
          <p:cNvSpPr txBox="1"/>
          <p:nvPr/>
        </p:nvSpPr>
        <p:spPr>
          <a:xfrm>
            <a:off x="323528" y="1124744"/>
            <a:ext cx="8238922" cy="646331"/>
          </a:xfrm>
          <a:prstGeom prst="rect">
            <a:avLst/>
          </a:prstGeom>
          <a:noFill/>
        </p:spPr>
        <p:txBody>
          <a:bodyPr wrap="none" rtlCol="0">
            <a:spAutoFit/>
          </a:bodyPr>
          <a:lstStyle/>
          <a:p>
            <a:r>
              <a:rPr lang="de-DE" dirty="0" smtClean="0"/>
              <a:t>Inventurlisten, Suchergebnisse, Bestellanforderungen für den</a:t>
            </a:r>
            <a:br>
              <a:rPr lang="de-DE" dirty="0" smtClean="0"/>
            </a:br>
            <a:r>
              <a:rPr lang="de-DE" dirty="0" smtClean="0"/>
              <a:t>Faxversand – Mit GoeChem können druckfreundliche PDF-Dateien erstellt werden. </a:t>
            </a:r>
          </a:p>
        </p:txBody>
      </p:sp>
      <p:pic>
        <p:nvPicPr>
          <p:cNvPr id="2050" name="Picture 2"/>
          <p:cNvPicPr>
            <a:picLocks noChangeAspect="1" noChangeArrowheads="1"/>
          </p:cNvPicPr>
          <p:nvPr/>
        </p:nvPicPr>
        <p:blipFill>
          <a:blip r:embed="rId4" cstate="print"/>
          <a:srcRect/>
          <a:stretch>
            <a:fillRect/>
          </a:stretch>
        </p:blipFill>
        <p:spPr bwMode="auto">
          <a:xfrm>
            <a:off x="251520" y="1916832"/>
            <a:ext cx="5616624" cy="2738832"/>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0" name="Grafik 9" descr="Bestellform.jpg"/>
          <p:cNvPicPr>
            <a:picLocks noChangeAspect="1"/>
          </p:cNvPicPr>
          <p:nvPr/>
        </p:nvPicPr>
        <p:blipFill>
          <a:blip r:embed="rId5" cstate="print"/>
          <a:stretch>
            <a:fillRect/>
          </a:stretch>
        </p:blipFill>
        <p:spPr>
          <a:xfrm>
            <a:off x="3131840" y="3429000"/>
            <a:ext cx="5580112" cy="2950116"/>
          </a:xfrm>
          <a:prstGeom prst="rect">
            <a:avLst/>
          </a:prstGeom>
          <a:ln>
            <a:solidFill>
              <a:schemeClr val="tx1"/>
            </a:solidFill>
          </a:ln>
          <a:effectLst>
            <a:outerShdw blurRad="50800" dist="38100" dir="2700000" algn="tl" rotWithShape="0">
              <a:prstClr val="black">
                <a:alpha val="40000"/>
              </a:prstClr>
            </a:outerShdw>
          </a:effectLst>
        </p:spPr>
      </p:pic>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a:t>
            </a:fld>
            <a:endParaRPr lang="de-DE"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856A7244-BFA2-4294-AF8D-AFD2C17071AA}" type="slidenum">
              <a:rPr lang="de-DE" smtClean="0"/>
              <a:pPr/>
              <a:t>40</a:t>
            </a:fld>
            <a:endParaRPr lang="de-DE" dirty="0"/>
          </a:p>
        </p:txBody>
      </p:sp>
      <p:pic>
        <p:nvPicPr>
          <p:cNvPr id="13" name="Grafik 12"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14" name="Gerade Verbindung 13"/>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95536" y="1196752"/>
            <a:ext cx="8424936" cy="646331"/>
          </a:xfrm>
          <a:prstGeom prst="rect">
            <a:avLst/>
          </a:prstGeom>
          <a:noFill/>
        </p:spPr>
        <p:txBody>
          <a:bodyPr wrap="square" rtlCol="0">
            <a:spAutoFit/>
          </a:bodyPr>
          <a:lstStyle/>
          <a:p>
            <a:pPr lvl="0">
              <a:buBlip>
                <a:blip r:embed="rId4"/>
              </a:buBlip>
            </a:pPr>
            <a:r>
              <a:rPr lang="de-DE" dirty="0" smtClean="0">
                <a:solidFill>
                  <a:prstClr val="black"/>
                </a:solidFill>
              </a:rPr>
              <a:t>Bestellung mit Warenkorbtransfer.</a:t>
            </a:r>
          </a:p>
          <a:p>
            <a:endParaRPr lang="de-DE" i="1" dirty="0" smtClean="0"/>
          </a:p>
        </p:txBody>
      </p:sp>
      <p:pic>
        <p:nvPicPr>
          <p:cNvPr id="8" name="Grafik 7" descr="GoeChem mit Online-Shopanbindung2.JPG"/>
          <p:cNvPicPr>
            <a:picLocks noChangeAspect="1"/>
          </p:cNvPicPr>
          <p:nvPr/>
        </p:nvPicPr>
        <p:blipFill>
          <a:blip r:embed="rId5" cstate="print"/>
          <a:stretch>
            <a:fillRect/>
          </a:stretch>
        </p:blipFill>
        <p:spPr>
          <a:xfrm>
            <a:off x="1335024" y="1724744"/>
            <a:ext cx="6473952" cy="4800600"/>
          </a:xfrm>
          <a:prstGeom prst="rect">
            <a:avLst/>
          </a:prstGeom>
          <a:ln>
            <a:solidFill>
              <a:schemeClr val="tx1"/>
            </a:solidFill>
          </a:ln>
          <a:effectLst>
            <a:outerShdw blurRad="50800" dist="38100" dir="2700000" algn="tl" rotWithShape="0">
              <a:prstClr val="black">
                <a:alpha val="40000"/>
              </a:prstClr>
            </a:outerShdw>
          </a:effectLst>
        </p:spPr>
      </p:pic>
      <p:sp>
        <p:nvSpPr>
          <p:cNvPr id="10" name="Textfeld 9"/>
          <p:cNvSpPr txBox="1"/>
          <p:nvPr/>
        </p:nvSpPr>
        <p:spPr>
          <a:xfrm>
            <a:off x="5742580" y="144572"/>
            <a:ext cx="32219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err="1" smtClean="0">
                <a:effectLst>
                  <a:reflection blurRad="6350" stA="55000" endA="300" endPos="45500" dir="5400000" sy="-100000" algn="bl" rotWithShape="0"/>
                </a:effectLst>
              </a:rPr>
              <a:t>Onlineshopschnittstelle</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28445077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856A7244-BFA2-4294-AF8D-AFD2C17071AA}" type="slidenum">
              <a:rPr lang="de-DE" smtClean="0"/>
              <a:pPr/>
              <a:t>41</a:t>
            </a:fld>
            <a:endParaRPr lang="de-DE" dirty="0"/>
          </a:p>
        </p:txBody>
      </p:sp>
      <p:pic>
        <p:nvPicPr>
          <p:cNvPr id="13" name="Grafik 12"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14" name="Gerade Verbindung 13"/>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95536" y="1196752"/>
            <a:ext cx="8424936" cy="646331"/>
          </a:xfrm>
          <a:prstGeom prst="rect">
            <a:avLst/>
          </a:prstGeom>
          <a:noFill/>
        </p:spPr>
        <p:txBody>
          <a:bodyPr wrap="square" rtlCol="0">
            <a:spAutoFit/>
          </a:bodyPr>
          <a:lstStyle/>
          <a:p>
            <a:pPr lvl="0">
              <a:buBlip>
                <a:blip r:embed="rId4"/>
              </a:buBlip>
            </a:pPr>
            <a:r>
              <a:rPr lang="de-DE" dirty="0" smtClean="0">
                <a:solidFill>
                  <a:prstClr val="black"/>
                </a:solidFill>
              </a:rPr>
              <a:t>Bestellung mit Warenkorbtransfer, aber kein </a:t>
            </a:r>
            <a:r>
              <a:rPr lang="de-DE" dirty="0" err="1" smtClean="0">
                <a:solidFill>
                  <a:prstClr val="black"/>
                </a:solidFill>
              </a:rPr>
              <a:t>bestellber</a:t>
            </a:r>
            <a:r>
              <a:rPr lang="de-DE" dirty="0" smtClean="0">
                <a:solidFill>
                  <a:prstClr val="black"/>
                </a:solidFill>
              </a:rPr>
              <a:t>. Anwender.</a:t>
            </a:r>
          </a:p>
          <a:p>
            <a:endParaRPr lang="de-DE" i="1" dirty="0" smtClean="0"/>
          </a:p>
        </p:txBody>
      </p:sp>
      <p:pic>
        <p:nvPicPr>
          <p:cNvPr id="9" name="Grafik 8" descr="GoeChem mit Online-Shopanbindung3.JPG"/>
          <p:cNvPicPr>
            <a:picLocks noChangeAspect="1"/>
          </p:cNvPicPr>
          <p:nvPr/>
        </p:nvPicPr>
        <p:blipFill>
          <a:blip r:embed="rId5" cstate="print"/>
          <a:stretch>
            <a:fillRect/>
          </a:stretch>
        </p:blipFill>
        <p:spPr>
          <a:xfrm>
            <a:off x="1335024" y="1724744"/>
            <a:ext cx="6473952" cy="4800600"/>
          </a:xfrm>
          <a:prstGeom prst="rect">
            <a:avLst/>
          </a:prstGeom>
          <a:ln>
            <a:solidFill>
              <a:schemeClr val="tx1"/>
            </a:solidFill>
          </a:ln>
          <a:effectLst>
            <a:outerShdw blurRad="50800" dist="38100" dir="2700000" algn="tl" rotWithShape="0">
              <a:prstClr val="black">
                <a:alpha val="40000"/>
              </a:prstClr>
            </a:outerShdw>
          </a:effectLst>
        </p:spPr>
      </p:pic>
      <p:sp>
        <p:nvSpPr>
          <p:cNvPr id="10" name="Textfeld 9"/>
          <p:cNvSpPr txBox="1"/>
          <p:nvPr/>
        </p:nvSpPr>
        <p:spPr>
          <a:xfrm>
            <a:off x="5742580" y="144572"/>
            <a:ext cx="32219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err="1" smtClean="0">
                <a:effectLst>
                  <a:reflection blurRad="6350" stA="55000" endA="300" endPos="45500" dir="5400000" sy="-100000" algn="bl" rotWithShape="0"/>
                </a:effectLst>
              </a:rPr>
              <a:t>Onlineshopschnittstelle</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286903972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856A7244-BFA2-4294-AF8D-AFD2C17071AA}" type="slidenum">
              <a:rPr lang="de-DE" smtClean="0"/>
              <a:pPr/>
              <a:t>42</a:t>
            </a:fld>
            <a:endParaRPr lang="de-DE" dirty="0"/>
          </a:p>
        </p:txBody>
      </p:sp>
      <p:pic>
        <p:nvPicPr>
          <p:cNvPr id="13" name="Grafik 12"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14" name="Gerade Verbindung 13"/>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95536" y="1196752"/>
            <a:ext cx="8424936" cy="1477328"/>
          </a:xfrm>
          <a:prstGeom prst="rect">
            <a:avLst/>
          </a:prstGeom>
          <a:noFill/>
        </p:spPr>
        <p:txBody>
          <a:bodyPr wrap="square" rtlCol="0">
            <a:spAutoFit/>
          </a:bodyPr>
          <a:lstStyle/>
          <a:p>
            <a:pPr lvl="0">
              <a:buBlip>
                <a:blip r:embed="rId4"/>
              </a:buBlip>
            </a:pPr>
            <a:r>
              <a:rPr lang="de-DE" dirty="0" smtClean="0">
                <a:solidFill>
                  <a:prstClr val="black"/>
                </a:solidFill>
              </a:rPr>
              <a:t>Jeder GoeChem-Anwender kann für ein Shop-Zugang berechtigt werden. Mitarbeiter benötigen keine </a:t>
            </a:r>
            <a:r>
              <a:rPr lang="de-DE" dirty="0" err="1" smtClean="0">
                <a:solidFill>
                  <a:prstClr val="black"/>
                </a:solidFill>
              </a:rPr>
              <a:t>Shopregistrierung</a:t>
            </a:r>
            <a:r>
              <a:rPr lang="de-DE" dirty="0" smtClean="0">
                <a:solidFill>
                  <a:prstClr val="black"/>
                </a:solidFill>
              </a:rPr>
              <a:t>.</a:t>
            </a:r>
          </a:p>
          <a:p>
            <a:pPr lvl="0">
              <a:buBlip>
                <a:blip r:embed="rId4"/>
              </a:buBlip>
            </a:pPr>
            <a:r>
              <a:rPr lang="de-DE" dirty="0" smtClean="0">
                <a:solidFill>
                  <a:prstClr val="black"/>
                </a:solidFill>
              </a:rPr>
              <a:t>Die </a:t>
            </a:r>
            <a:r>
              <a:rPr lang="de-DE" dirty="0" err="1" smtClean="0">
                <a:solidFill>
                  <a:prstClr val="black"/>
                </a:solidFill>
              </a:rPr>
              <a:t>Shopanmeldung</a:t>
            </a:r>
            <a:r>
              <a:rPr lang="de-DE" dirty="0" smtClean="0">
                <a:solidFill>
                  <a:prstClr val="black"/>
                </a:solidFill>
              </a:rPr>
              <a:t> erfolgt unter einer Maschinen-ID.</a:t>
            </a:r>
          </a:p>
          <a:p>
            <a:pPr lvl="0">
              <a:buBlip>
                <a:blip r:embed="rId4"/>
              </a:buBlip>
            </a:pPr>
            <a:r>
              <a:rPr lang="de-DE" dirty="0" smtClean="0">
                <a:solidFill>
                  <a:prstClr val="black"/>
                </a:solidFill>
              </a:rPr>
              <a:t>Im Shop wird </a:t>
            </a:r>
            <a:r>
              <a:rPr lang="de-DE" b="1" dirty="0" smtClean="0">
                <a:solidFill>
                  <a:srgbClr val="FF0000"/>
                </a:solidFill>
              </a:rPr>
              <a:t>keine</a:t>
            </a:r>
            <a:r>
              <a:rPr lang="de-DE" dirty="0" smtClean="0">
                <a:solidFill>
                  <a:prstClr val="black"/>
                </a:solidFill>
              </a:rPr>
              <a:t> Bestellung ausgelöst. Es erfolgt nur der Warenkorbtransfer.</a:t>
            </a:r>
          </a:p>
          <a:p>
            <a:endParaRPr lang="de-DE" i="1" dirty="0" smtClean="0"/>
          </a:p>
        </p:txBody>
      </p:sp>
      <p:sp>
        <p:nvSpPr>
          <p:cNvPr id="8" name="Textfeld 7"/>
          <p:cNvSpPr txBox="1"/>
          <p:nvPr/>
        </p:nvSpPr>
        <p:spPr>
          <a:xfrm>
            <a:off x="395536" y="2671752"/>
            <a:ext cx="8424936" cy="1477328"/>
          </a:xfrm>
          <a:prstGeom prst="rect">
            <a:avLst/>
          </a:prstGeom>
          <a:noFill/>
        </p:spPr>
        <p:txBody>
          <a:bodyPr wrap="square" rtlCol="0">
            <a:spAutoFit/>
          </a:bodyPr>
          <a:lstStyle/>
          <a:p>
            <a:pPr lvl="0">
              <a:buBlip>
                <a:blip r:embed="rId4"/>
              </a:buBlip>
            </a:pPr>
            <a:r>
              <a:rPr lang="de-DE" dirty="0" smtClean="0">
                <a:solidFill>
                  <a:prstClr val="black"/>
                </a:solidFill>
              </a:rPr>
              <a:t>Bestellaufträge werden mit der im System hinterlegten Referenz versandt. Dadurch ist eine schnellere Bearbeitung des Auftrages nach Eingang der Lieferung und Rechnung möglich.</a:t>
            </a:r>
          </a:p>
          <a:p>
            <a:pPr lvl="0">
              <a:buBlip>
                <a:blip r:embed="rId4"/>
              </a:buBlip>
            </a:pPr>
            <a:r>
              <a:rPr lang="de-DE" dirty="0" smtClean="0">
                <a:solidFill>
                  <a:prstClr val="black"/>
                </a:solidFill>
              </a:rPr>
              <a:t>Bestellauftragsdaten liegen im eigenen System schon vor.</a:t>
            </a:r>
          </a:p>
          <a:p>
            <a:endParaRPr lang="de-DE" i="1" dirty="0" smtClean="0"/>
          </a:p>
        </p:txBody>
      </p:sp>
      <p:sp>
        <p:nvSpPr>
          <p:cNvPr id="9" name="Textfeld 8"/>
          <p:cNvSpPr txBox="1"/>
          <p:nvPr/>
        </p:nvSpPr>
        <p:spPr>
          <a:xfrm>
            <a:off x="5742580" y="144572"/>
            <a:ext cx="32219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err="1" smtClean="0">
                <a:effectLst>
                  <a:reflection blurRad="6350" stA="55000" endA="300" endPos="45500" dir="5400000" sy="-100000" algn="bl" rotWithShape="0"/>
                </a:effectLst>
              </a:rPr>
              <a:t>Onlineshopschnittstelle</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112625064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323528" y="1196752"/>
            <a:ext cx="3661580" cy="707886"/>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4000" b="1" dirty="0" smtClean="0">
                <a:effectLst>
                  <a:reflection blurRad="6350" stA="55000" endA="300" endPos="45500" dir="5400000" sy="-100000" algn="bl" rotWithShape="0"/>
                </a:effectLst>
              </a:rPr>
              <a:t>Struktursuche</a:t>
            </a:r>
            <a:endParaRPr lang="de-DE" sz="4000" b="1" dirty="0">
              <a:effectLst>
                <a:reflection blurRad="6350" stA="55000" endA="300" endPos="45500" dir="5400000" sy="-100000" algn="bl" rotWithShape="0"/>
              </a:effectLst>
            </a:endParaRPr>
          </a:p>
        </p:txBody>
      </p:sp>
      <p:pic>
        <p:nvPicPr>
          <p:cNvPr id="9" name="Picture 2"/>
          <p:cNvPicPr>
            <a:picLocks noChangeAspect="1" noChangeArrowheads="1"/>
          </p:cNvPicPr>
          <p:nvPr/>
        </p:nvPicPr>
        <p:blipFill>
          <a:blip r:embed="rId4" cstate="print"/>
          <a:srcRect/>
          <a:stretch>
            <a:fillRect/>
          </a:stretch>
        </p:blipFill>
        <p:spPr bwMode="auto">
          <a:xfrm>
            <a:off x="98691" y="1268760"/>
            <a:ext cx="8937805" cy="5328592"/>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0" name="Textfeld 9"/>
          <p:cNvSpPr txBox="1"/>
          <p:nvPr/>
        </p:nvSpPr>
        <p:spPr>
          <a:xfrm>
            <a:off x="5076056" y="188640"/>
            <a:ext cx="391902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Produktsuche/Preisvergleich</a:t>
            </a:r>
            <a:endParaRPr lang="de-DE" sz="2400" b="1" dirty="0">
              <a:effectLst>
                <a:reflection blurRad="6350" stA="55000" endA="300" endPos="45500" dir="5400000" sy="-100000" algn="bl" rotWithShape="0"/>
              </a:effectLst>
            </a:endParaRP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43</a:t>
            </a:fld>
            <a:endParaRPr lang="de-DE" dirty="0"/>
          </a:p>
        </p:txBody>
      </p:sp>
    </p:spTree>
    <p:extLst>
      <p:ext uri="{BB962C8B-B14F-4D97-AF65-F5344CB8AC3E}">
        <p14:creationId xmlns:p14="http://schemas.microsoft.com/office/powerpoint/2010/main" val="278448075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Anlegen eines Bestellauftrages</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extLst>
      <p:ext uri="{BB962C8B-B14F-4D97-AF65-F5344CB8AC3E}">
        <p14:creationId xmlns:p14="http://schemas.microsoft.com/office/powerpoint/2010/main" val="124052637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204247" y="188640"/>
            <a:ext cx="290425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Ablauf Bestellauftrag</a:t>
            </a:r>
            <a:endParaRPr lang="de-DE" sz="2400" b="1" dirty="0">
              <a:effectLst>
                <a:reflection blurRad="6350" stA="55000" endA="300" endPos="45500" dir="5400000" sy="-100000" algn="bl" rotWithShape="0"/>
              </a:effectLst>
            </a:endParaRPr>
          </a:p>
        </p:txBody>
      </p:sp>
      <p:pic>
        <p:nvPicPr>
          <p:cNvPr id="11" name="Grafik 10" descr="Schema_Bestellablauf.JPG"/>
          <p:cNvPicPr>
            <a:picLocks noChangeAspect="1"/>
          </p:cNvPicPr>
          <p:nvPr/>
        </p:nvPicPr>
        <p:blipFill>
          <a:blip r:embed="rId4" cstate="print"/>
          <a:stretch>
            <a:fillRect/>
          </a:stretch>
        </p:blipFill>
        <p:spPr>
          <a:xfrm>
            <a:off x="1691680" y="980728"/>
            <a:ext cx="6088810" cy="5602687"/>
          </a:xfrm>
          <a:prstGeom prst="rect">
            <a:avLst/>
          </a:prstGeom>
          <a:ln>
            <a:solidFill>
              <a:schemeClr val="tx1"/>
            </a:solidFill>
          </a:ln>
          <a:effectLst>
            <a:outerShdw blurRad="50800" dist="38100" dir="2700000" algn="tl" rotWithShape="0">
              <a:prstClr val="black">
                <a:alpha val="40000"/>
              </a:prstClr>
            </a:outerShdw>
          </a:effectLst>
        </p:spPr>
      </p:pic>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45</a:t>
            </a:fld>
            <a:endParaRPr lang="de-DE" dirty="0"/>
          </a:p>
        </p:txBody>
      </p:sp>
    </p:spTree>
    <p:extLst>
      <p:ext uri="{BB962C8B-B14F-4D97-AF65-F5344CB8AC3E}">
        <p14:creationId xmlns:p14="http://schemas.microsoft.com/office/powerpoint/2010/main" val="29134987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46</a:t>
            </a:fld>
            <a:endParaRPr lang="de-DE" dirty="0"/>
          </a:p>
        </p:txBody>
      </p:sp>
      <p:sp>
        <p:nvSpPr>
          <p:cNvPr id="14" name="Textfeld 13"/>
          <p:cNvSpPr txBox="1"/>
          <p:nvPr/>
        </p:nvSpPr>
        <p:spPr>
          <a:xfrm>
            <a:off x="7030690" y="116632"/>
            <a:ext cx="200580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Bestellauftrag</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1033572"/>
            <a:ext cx="5695598" cy="523220"/>
          </a:xfrm>
          <a:prstGeom prst="rect">
            <a:avLst/>
          </a:prstGeom>
          <a:noFill/>
        </p:spPr>
        <p:txBody>
          <a:bodyPr wrap="none" rtlCol="0">
            <a:spAutoFit/>
          </a:bodyPr>
          <a:lstStyle/>
          <a:p>
            <a:r>
              <a:rPr lang="de-DE" sz="2800" dirty="0" smtClean="0"/>
              <a:t>Erstellen eines Bestellauftrages (BA)</a:t>
            </a:r>
            <a:endParaRPr lang="de-DE" sz="2800" dirty="0"/>
          </a:p>
        </p:txBody>
      </p:sp>
      <p:sp>
        <p:nvSpPr>
          <p:cNvPr id="18" name="Textfeld 17"/>
          <p:cNvSpPr txBox="1"/>
          <p:nvPr/>
        </p:nvSpPr>
        <p:spPr>
          <a:xfrm>
            <a:off x="395536" y="1962706"/>
            <a:ext cx="8291264" cy="738664"/>
          </a:xfrm>
          <a:prstGeom prst="rect">
            <a:avLst/>
          </a:prstGeom>
          <a:noFill/>
        </p:spPr>
        <p:txBody>
          <a:bodyPr wrap="square" rtlCol="0">
            <a:spAutoFit/>
          </a:bodyPr>
          <a:lstStyle/>
          <a:p>
            <a:r>
              <a:rPr lang="de-DE" sz="1400" dirty="0" smtClean="0"/>
              <a:t>Hier ist die Möglichkeit gegeben, alle Anforderungen eines Händlers zu einem BA zusammenzufassen.</a:t>
            </a:r>
          </a:p>
          <a:p>
            <a:pPr>
              <a:buBlip>
                <a:blip r:embed="rId4"/>
              </a:buBlip>
            </a:pPr>
            <a:r>
              <a:rPr lang="de-DE" sz="1400" dirty="0" smtClean="0"/>
              <a:t>Auslandsbestellungen können nur zum </a:t>
            </a:r>
            <a:r>
              <a:rPr lang="de-DE" sz="1400" b="1" dirty="0" smtClean="0"/>
              <a:t>zentralen Einkauf </a:t>
            </a:r>
            <a:r>
              <a:rPr lang="de-DE" sz="1400" dirty="0" smtClean="0"/>
              <a:t>weitergeleitet werden</a:t>
            </a:r>
          </a:p>
          <a:p>
            <a:pPr>
              <a:buBlip>
                <a:blip r:embed="rId4"/>
              </a:buBlip>
            </a:pPr>
            <a:r>
              <a:rPr lang="de-DE" sz="1400" dirty="0" smtClean="0"/>
              <a:t>Wenn möglich können </a:t>
            </a:r>
            <a:r>
              <a:rPr lang="de-DE" sz="1400" dirty="0" err="1" smtClean="0"/>
              <a:t>Banf</a:t>
            </a:r>
            <a:r>
              <a:rPr lang="de-DE" sz="1400" dirty="0" smtClean="0"/>
              <a:t> zur zentralen Warenausgabe zu einer Sammelbestellung weitergeleitet werden</a:t>
            </a:r>
          </a:p>
        </p:txBody>
      </p:sp>
      <p:sp>
        <p:nvSpPr>
          <p:cNvPr id="12" name="Textfeld 11"/>
          <p:cNvSpPr txBox="1"/>
          <p:nvPr/>
        </p:nvSpPr>
        <p:spPr>
          <a:xfrm>
            <a:off x="395535" y="3539665"/>
            <a:ext cx="4267857" cy="1384995"/>
          </a:xfrm>
          <a:prstGeom prst="rect">
            <a:avLst/>
          </a:prstGeom>
          <a:noFill/>
        </p:spPr>
        <p:txBody>
          <a:bodyPr wrap="square" rtlCol="0">
            <a:spAutoFit/>
          </a:bodyPr>
          <a:lstStyle/>
          <a:p>
            <a:pPr>
              <a:buBlip>
                <a:blip r:embed="rId4"/>
              </a:buBlip>
            </a:pPr>
            <a:r>
              <a:rPr lang="de-DE" sz="1400" dirty="0" smtClean="0"/>
              <a:t>Wechsel des </a:t>
            </a:r>
            <a:r>
              <a:rPr lang="de-DE" sz="1400" dirty="0" err="1" smtClean="0"/>
              <a:t>BA‘s</a:t>
            </a:r>
            <a:r>
              <a:rPr lang="de-DE" sz="1400" dirty="0" smtClean="0"/>
              <a:t> durch Klicken im Auswahlfeld</a:t>
            </a:r>
          </a:p>
          <a:p>
            <a:pPr>
              <a:buBlip>
                <a:blip r:embed="rId4"/>
              </a:buBlip>
            </a:pPr>
            <a:r>
              <a:rPr lang="de-DE" sz="1400" dirty="0" smtClean="0"/>
              <a:t>Produkte im BA können durch keinen anderen </a:t>
            </a:r>
            <a:r>
              <a:rPr lang="de-DE" sz="1400" dirty="0" err="1" smtClean="0"/>
              <a:t>bestellb</a:t>
            </a:r>
            <a:r>
              <a:rPr lang="de-DE" sz="1400" dirty="0" smtClean="0"/>
              <a:t>. Anwender bestellt werden</a:t>
            </a:r>
          </a:p>
          <a:p>
            <a:pPr>
              <a:buBlip>
                <a:blip r:embed="rId4"/>
              </a:buBlip>
            </a:pPr>
            <a:r>
              <a:rPr lang="de-DE" sz="1400" dirty="0" smtClean="0"/>
              <a:t>In besonderen Fällen muss bei Möglichkeit zur elektr. Übertragung und  Bearbeitung des </a:t>
            </a:r>
            <a:r>
              <a:rPr lang="de-DE" sz="1400" dirty="0" err="1" smtClean="0"/>
              <a:t>BA‘s</a:t>
            </a:r>
            <a:r>
              <a:rPr lang="de-DE" sz="1400" dirty="0" smtClean="0"/>
              <a:t> dies unterbunden werden (z.B. Angebote) </a:t>
            </a:r>
          </a:p>
        </p:txBody>
      </p:sp>
      <p:sp>
        <p:nvSpPr>
          <p:cNvPr id="5" name="Rechteck 4"/>
          <p:cNvSpPr/>
          <p:nvPr/>
        </p:nvSpPr>
        <p:spPr>
          <a:xfrm>
            <a:off x="395536" y="1710559"/>
            <a:ext cx="3033651"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Offene Bestellanforderungen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1" name="Grafik 20" descr="bestellungseingang4a.jpg"/>
          <p:cNvPicPr>
            <a:picLocks noChangeAspect="1"/>
          </p:cNvPicPr>
          <p:nvPr/>
        </p:nvPicPr>
        <p:blipFill>
          <a:blip r:embed="rId5" cstate="print"/>
          <a:stretch>
            <a:fillRect/>
          </a:stretch>
        </p:blipFill>
        <p:spPr>
          <a:xfrm>
            <a:off x="5064466" y="2718906"/>
            <a:ext cx="3597910" cy="1180465"/>
          </a:xfrm>
          <a:prstGeom prst="rect">
            <a:avLst/>
          </a:prstGeom>
          <a:ln>
            <a:solidFill>
              <a:schemeClr val="tx1"/>
            </a:solidFill>
          </a:ln>
          <a:effectLst>
            <a:outerShdw blurRad="50800" dist="38100" dir="2700000" algn="tl" rotWithShape="0">
              <a:prstClr val="black">
                <a:alpha val="40000"/>
              </a:prstClr>
            </a:outerShdw>
          </a:effectLst>
        </p:spPr>
      </p:pic>
      <p:pic>
        <p:nvPicPr>
          <p:cNvPr id="22" name="Grafik 21"/>
          <p:cNvPicPr>
            <a:picLocks noChangeAspect="1"/>
          </p:cNvPicPr>
          <p:nvPr/>
        </p:nvPicPr>
        <p:blipFill rotWithShape="1">
          <a:blip r:embed="rId6" cstate="print">
            <a:extLst>
              <a:ext uri="{28A0092B-C50C-407E-A947-70E740481C1C}">
                <a14:useLocalDpi xmlns:a14="http://schemas.microsoft.com/office/drawing/2010/main" val="0"/>
              </a:ext>
            </a:extLst>
          </a:blip>
          <a:srcRect l="30837" t="47746" r="19556" b="4043"/>
          <a:stretch/>
        </p:blipFill>
        <p:spPr bwMode="auto">
          <a:xfrm>
            <a:off x="4663394" y="4233278"/>
            <a:ext cx="3986509" cy="2112850"/>
          </a:xfrm>
          <a:prstGeom prst="rect">
            <a:avLst/>
          </a:prstGeom>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3" name="Rechteck 22"/>
          <p:cNvSpPr/>
          <p:nvPr/>
        </p:nvSpPr>
        <p:spPr>
          <a:xfrm>
            <a:off x="395536" y="3078711"/>
            <a:ext cx="2444515"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Aktueller Bestellauftrag</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Ovale Legende 23"/>
          <p:cNvSpPr/>
          <p:nvPr/>
        </p:nvSpPr>
        <p:spPr>
          <a:xfrm>
            <a:off x="6350648" y="3991686"/>
            <a:ext cx="612000" cy="612648"/>
          </a:xfrm>
          <a:prstGeom prst="wedgeEllipseCallout">
            <a:avLst>
              <a:gd name="adj1" fmla="val -107240"/>
              <a:gd name="adj2" fmla="val 1360"/>
            </a:avLst>
          </a:prstGeom>
          <a:solidFill>
            <a:srgbClr val="FFFF00"/>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b="1" dirty="0" smtClean="0">
                <a:ln w="22225">
                  <a:solidFill>
                    <a:schemeClr val="accent2"/>
                  </a:solidFill>
                  <a:prstDash val="solid"/>
                </a:ln>
                <a:solidFill>
                  <a:schemeClr val="accent2">
                    <a:lumMod val="40000"/>
                    <a:lumOff val="60000"/>
                  </a:schemeClr>
                </a:solidFill>
              </a:rPr>
              <a:t>1</a:t>
            </a:r>
            <a:endParaRPr lang="de-DE"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68428374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47</a:t>
            </a:fld>
            <a:endParaRPr lang="de-DE" dirty="0"/>
          </a:p>
        </p:txBody>
      </p:sp>
      <p:sp>
        <p:nvSpPr>
          <p:cNvPr id="14" name="Textfeld 13"/>
          <p:cNvSpPr txBox="1"/>
          <p:nvPr/>
        </p:nvSpPr>
        <p:spPr>
          <a:xfrm>
            <a:off x="7030690" y="116632"/>
            <a:ext cx="200580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Bestellauftrag</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889556"/>
            <a:ext cx="5695598" cy="523220"/>
          </a:xfrm>
          <a:prstGeom prst="rect">
            <a:avLst/>
          </a:prstGeom>
          <a:noFill/>
        </p:spPr>
        <p:txBody>
          <a:bodyPr wrap="none" rtlCol="0">
            <a:spAutoFit/>
          </a:bodyPr>
          <a:lstStyle/>
          <a:p>
            <a:r>
              <a:rPr lang="de-DE" sz="2800" dirty="0" smtClean="0"/>
              <a:t>Erstellen eines Bestellauftrages (BA)</a:t>
            </a:r>
            <a:endParaRPr lang="de-DE" sz="2800" dirty="0"/>
          </a:p>
        </p:txBody>
      </p:sp>
      <p:sp>
        <p:nvSpPr>
          <p:cNvPr id="18" name="Textfeld 17"/>
          <p:cNvSpPr txBox="1"/>
          <p:nvPr/>
        </p:nvSpPr>
        <p:spPr>
          <a:xfrm>
            <a:off x="395536" y="4276652"/>
            <a:ext cx="8291264" cy="1169551"/>
          </a:xfrm>
          <a:prstGeom prst="rect">
            <a:avLst/>
          </a:prstGeom>
          <a:noFill/>
        </p:spPr>
        <p:txBody>
          <a:bodyPr wrap="square" rtlCol="0">
            <a:spAutoFit/>
          </a:bodyPr>
          <a:lstStyle/>
          <a:p>
            <a:r>
              <a:rPr lang="de-DE" sz="1400" dirty="0" smtClean="0"/>
              <a:t>Hier werden alle Bestellaufträge aufgelistet, bei den keine elektronische Übertragung vorgesehen ist.</a:t>
            </a:r>
          </a:p>
          <a:p>
            <a:pPr lvl="0">
              <a:buBlip>
                <a:blip r:embed="rId4"/>
              </a:buBlip>
            </a:pPr>
            <a:r>
              <a:rPr lang="de-DE" sz="1400" dirty="0" smtClean="0">
                <a:solidFill>
                  <a:prstClr val="black"/>
                </a:solidFill>
              </a:rPr>
              <a:t>Durchführung der Bestellung muss bestätigt werden oder</a:t>
            </a:r>
          </a:p>
          <a:p>
            <a:pPr lvl="0">
              <a:buBlip>
                <a:blip r:embed="rId4"/>
              </a:buBlip>
            </a:pPr>
            <a:r>
              <a:rPr lang="de-DE" sz="1400" dirty="0" smtClean="0">
                <a:solidFill>
                  <a:prstClr val="black"/>
                </a:solidFill>
              </a:rPr>
              <a:t>Weiterleiten zur bestelldurchführenden Abteilung</a:t>
            </a:r>
            <a:endParaRPr lang="de-DE" sz="1400" dirty="0">
              <a:solidFill>
                <a:prstClr val="black"/>
              </a:solidFill>
            </a:endParaRPr>
          </a:p>
          <a:p>
            <a:endParaRPr lang="de-DE" sz="1400" dirty="0" smtClean="0"/>
          </a:p>
          <a:p>
            <a:endParaRPr lang="de-DE" sz="1400" dirty="0" smtClean="0"/>
          </a:p>
        </p:txBody>
      </p:sp>
      <p:sp>
        <p:nvSpPr>
          <p:cNvPr id="12" name="Textfeld 11"/>
          <p:cNvSpPr txBox="1"/>
          <p:nvPr/>
        </p:nvSpPr>
        <p:spPr>
          <a:xfrm>
            <a:off x="395535" y="5274614"/>
            <a:ext cx="5760641" cy="307777"/>
          </a:xfrm>
          <a:prstGeom prst="rect">
            <a:avLst/>
          </a:prstGeom>
          <a:noFill/>
        </p:spPr>
        <p:txBody>
          <a:bodyPr wrap="square" rtlCol="0">
            <a:spAutoFit/>
          </a:bodyPr>
          <a:lstStyle/>
          <a:p>
            <a:pPr>
              <a:buBlip>
                <a:blip r:embed="rId4"/>
              </a:buBlip>
            </a:pPr>
            <a:r>
              <a:rPr lang="de-DE" sz="1400" dirty="0" smtClean="0"/>
              <a:t>Rücknahme des weitergeleiteten BA/ der weitergeleiteten </a:t>
            </a:r>
            <a:r>
              <a:rPr lang="de-DE" sz="1400" dirty="0" err="1" smtClean="0"/>
              <a:t>BAnf</a:t>
            </a:r>
            <a:endParaRPr lang="de-DE" sz="1400" dirty="0" smtClean="0"/>
          </a:p>
        </p:txBody>
      </p:sp>
      <p:sp>
        <p:nvSpPr>
          <p:cNvPr id="5" name="Rechteck 4"/>
          <p:cNvSpPr/>
          <p:nvPr/>
        </p:nvSpPr>
        <p:spPr>
          <a:xfrm>
            <a:off x="395536" y="4077072"/>
            <a:ext cx="3889270"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Angelegte BA/weitergeleitete BA/</a:t>
            </a:r>
            <a:r>
              <a:rPr lang="de-DE" b="1" dirty="0" err="1"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BAnf</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Grafik 16" descr="bestellungseingang9.jpg"/>
          <p:cNvPicPr/>
          <p:nvPr/>
        </p:nvPicPr>
        <p:blipFill>
          <a:blip r:embed="rId5" cstate="print"/>
          <a:stretch>
            <a:fillRect/>
          </a:stretch>
        </p:blipFill>
        <p:spPr>
          <a:xfrm>
            <a:off x="457200" y="5751017"/>
            <a:ext cx="4829810" cy="610870"/>
          </a:xfrm>
          <a:prstGeom prst="rect">
            <a:avLst/>
          </a:prstGeom>
          <a:ln w="3175">
            <a:solidFill>
              <a:schemeClr val="tx1"/>
            </a:solidFill>
          </a:ln>
          <a:effectLst>
            <a:outerShdw blurRad="50800" dist="38100" dir="2700000" algn="tl" rotWithShape="0">
              <a:prstClr val="black">
                <a:alpha val="40000"/>
              </a:prstClr>
            </a:outerShdw>
          </a:effectLst>
        </p:spPr>
      </p:pic>
      <p:sp>
        <p:nvSpPr>
          <p:cNvPr id="15" name="Rechteck 14"/>
          <p:cNvSpPr/>
          <p:nvPr/>
        </p:nvSpPr>
        <p:spPr>
          <a:xfrm>
            <a:off x="395536" y="1628800"/>
            <a:ext cx="3554178"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Besonderheit Zentrales Warenlager</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rotWithShape="1">
          <a:blip r:embed="rId6"/>
          <a:srcRect l="31100" t="57700" r="19682" b="30400"/>
          <a:stretch/>
        </p:blipFill>
        <p:spPr>
          <a:xfrm>
            <a:off x="510343" y="2636912"/>
            <a:ext cx="6707088" cy="912164"/>
          </a:xfrm>
          <a:prstGeom prst="rect">
            <a:avLst/>
          </a:prstGeom>
          <a:ln>
            <a:solidFill>
              <a:schemeClr val="tx1"/>
            </a:solidFill>
          </a:ln>
          <a:effectLst>
            <a:outerShdw blurRad="50800" dist="38100" dir="2700000" algn="tl" rotWithShape="0">
              <a:prstClr val="black">
                <a:alpha val="40000"/>
              </a:prstClr>
            </a:outerShdw>
          </a:effectLst>
        </p:spPr>
      </p:pic>
      <p:sp>
        <p:nvSpPr>
          <p:cNvPr id="19" name="Textfeld 18"/>
          <p:cNvSpPr txBox="1"/>
          <p:nvPr/>
        </p:nvSpPr>
        <p:spPr>
          <a:xfrm>
            <a:off x="395536" y="1844824"/>
            <a:ext cx="8291264" cy="954107"/>
          </a:xfrm>
          <a:prstGeom prst="rect">
            <a:avLst/>
          </a:prstGeom>
          <a:noFill/>
        </p:spPr>
        <p:txBody>
          <a:bodyPr wrap="square" rtlCol="0">
            <a:spAutoFit/>
          </a:bodyPr>
          <a:lstStyle/>
          <a:p>
            <a:pPr lvl="0">
              <a:buBlip>
                <a:blip r:embed="rId4"/>
              </a:buBlip>
            </a:pPr>
            <a:r>
              <a:rPr lang="de-DE" sz="1400" dirty="0" smtClean="0">
                <a:solidFill>
                  <a:prstClr val="black"/>
                </a:solidFill>
              </a:rPr>
              <a:t>Verknüpfung des zu beschaffenen Produktes mit dem eigenen Warensortiment</a:t>
            </a:r>
          </a:p>
          <a:p>
            <a:pPr lvl="0">
              <a:buBlip>
                <a:blip r:embed="rId4"/>
              </a:buBlip>
            </a:pPr>
            <a:r>
              <a:rPr lang="de-DE" sz="1400" dirty="0" smtClean="0">
                <a:solidFill>
                  <a:prstClr val="black"/>
                </a:solidFill>
              </a:rPr>
              <a:t>Berücksichtigung </a:t>
            </a:r>
            <a:r>
              <a:rPr lang="de-DE" sz="1400" dirty="0">
                <a:solidFill>
                  <a:prstClr val="black"/>
                </a:solidFill>
              </a:rPr>
              <a:t>von Umrechnungsfaktoren bzw. Portionierung des Massenguts für die Preis- und Mengenermittlung</a:t>
            </a:r>
            <a:endParaRPr lang="de-DE" sz="1400" dirty="0" smtClean="0"/>
          </a:p>
          <a:p>
            <a:endParaRPr lang="de-DE" sz="1400" dirty="0" smtClean="0"/>
          </a:p>
        </p:txBody>
      </p:sp>
    </p:spTree>
    <p:extLst>
      <p:ext uri="{BB962C8B-B14F-4D97-AF65-F5344CB8AC3E}">
        <p14:creationId xmlns:p14="http://schemas.microsoft.com/office/powerpoint/2010/main" val="69916069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940152" y="188640"/>
            <a:ext cx="315586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Ablauf Warenannahme</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48</a:t>
            </a:fld>
            <a:endParaRPr lang="de-DE" dirty="0"/>
          </a:p>
        </p:txBody>
      </p:sp>
      <p:pic>
        <p:nvPicPr>
          <p:cNvPr id="12" name="Grafik 11" descr="Schema_Warenannahme.JPG"/>
          <p:cNvPicPr>
            <a:picLocks noChangeAspect="1"/>
          </p:cNvPicPr>
          <p:nvPr/>
        </p:nvPicPr>
        <p:blipFill>
          <a:blip r:embed="rId4" cstate="print"/>
          <a:stretch>
            <a:fillRect/>
          </a:stretch>
        </p:blipFill>
        <p:spPr>
          <a:xfrm>
            <a:off x="1691680" y="1268760"/>
            <a:ext cx="5544616" cy="499015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301255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563059" y="188640"/>
            <a:ext cx="2257413"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Warenannahme</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49</a:t>
            </a:fld>
            <a:endParaRPr lang="de-DE" dirty="0"/>
          </a:p>
        </p:txBody>
      </p:sp>
      <p:pic>
        <p:nvPicPr>
          <p:cNvPr id="2" name="Grafik 1"/>
          <p:cNvPicPr>
            <a:picLocks noChangeAspect="1"/>
          </p:cNvPicPr>
          <p:nvPr/>
        </p:nvPicPr>
        <p:blipFill rotWithShape="1">
          <a:blip r:embed="rId4"/>
          <a:srcRect l="31100" t="29700" r="19288" b="17801"/>
          <a:stretch/>
        </p:blipFill>
        <p:spPr>
          <a:xfrm>
            <a:off x="1637420" y="2050809"/>
            <a:ext cx="6984776" cy="4157605"/>
          </a:xfrm>
          <a:prstGeom prst="rect">
            <a:avLst/>
          </a:prstGeom>
          <a:ln>
            <a:solidFill>
              <a:schemeClr val="tx1"/>
            </a:solidFill>
          </a:ln>
          <a:effectLst>
            <a:outerShdw blurRad="50800" dist="38100" dir="2700000" algn="tl" rotWithShape="0">
              <a:prstClr val="black">
                <a:alpha val="40000"/>
              </a:prstClr>
            </a:outerShdw>
          </a:effectLst>
        </p:spPr>
      </p:pic>
      <p:sp>
        <p:nvSpPr>
          <p:cNvPr id="11" name="Rechteck 10"/>
          <p:cNvSpPr/>
          <p:nvPr/>
        </p:nvSpPr>
        <p:spPr>
          <a:xfrm>
            <a:off x="395536" y="1052736"/>
            <a:ext cx="2082301"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Weitere Funktionen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395536" y="1268760"/>
            <a:ext cx="8291264" cy="954107"/>
          </a:xfrm>
          <a:prstGeom prst="rect">
            <a:avLst/>
          </a:prstGeom>
          <a:noFill/>
        </p:spPr>
        <p:txBody>
          <a:bodyPr wrap="square" rtlCol="0">
            <a:spAutoFit/>
          </a:bodyPr>
          <a:lstStyle/>
          <a:p>
            <a:pPr lvl="0">
              <a:buBlip>
                <a:blip r:embed="rId5"/>
              </a:buBlip>
            </a:pPr>
            <a:r>
              <a:rPr lang="de-DE" sz="1400" dirty="0" smtClean="0">
                <a:solidFill>
                  <a:prstClr val="black"/>
                </a:solidFill>
              </a:rPr>
              <a:t>Stornierung nichtgelieferter Produkte</a:t>
            </a:r>
          </a:p>
          <a:p>
            <a:pPr lvl="0">
              <a:buBlip>
                <a:blip r:embed="rId5"/>
              </a:buBlip>
            </a:pPr>
            <a:r>
              <a:rPr lang="de-DE" sz="1400" dirty="0" smtClean="0">
                <a:solidFill>
                  <a:prstClr val="black"/>
                </a:solidFill>
              </a:rPr>
              <a:t>Warenrücknahme – Information an Käufer wegen Handlungsbedarf (z.B. ID-Löschung)</a:t>
            </a:r>
            <a:endParaRPr lang="de-DE" sz="1400" dirty="0">
              <a:solidFill>
                <a:prstClr val="black"/>
              </a:solidFill>
            </a:endParaRPr>
          </a:p>
          <a:p>
            <a:endParaRPr lang="de-DE" sz="1400" dirty="0" smtClean="0"/>
          </a:p>
          <a:p>
            <a:endParaRPr lang="de-DE" sz="1400" dirty="0" smtClean="0"/>
          </a:p>
        </p:txBody>
      </p:sp>
    </p:spTree>
    <p:extLst>
      <p:ext uri="{BB962C8B-B14F-4D97-AF65-F5344CB8AC3E}">
        <p14:creationId xmlns:p14="http://schemas.microsoft.com/office/powerpoint/2010/main" val="75952302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372200" y="188640"/>
            <a:ext cx="278153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Benachrichtigungen</a:t>
            </a:r>
            <a:endParaRPr lang="de-DE" sz="2400" b="1" dirty="0">
              <a:effectLst>
                <a:reflection blurRad="6350" stA="55000" endA="300" endPos="45500" dir="5400000" sy="-100000" algn="bl" rotWithShape="0"/>
              </a:effectLst>
            </a:endParaRPr>
          </a:p>
        </p:txBody>
      </p:sp>
      <p:pic>
        <p:nvPicPr>
          <p:cNvPr id="1026" name="Picture 2"/>
          <p:cNvPicPr>
            <a:picLocks noChangeAspect="1" noChangeArrowheads="1"/>
          </p:cNvPicPr>
          <p:nvPr/>
        </p:nvPicPr>
        <p:blipFill>
          <a:blip r:embed="rId4" cstate="print"/>
          <a:srcRect/>
          <a:stretch>
            <a:fillRect/>
          </a:stretch>
        </p:blipFill>
        <p:spPr bwMode="auto">
          <a:xfrm>
            <a:off x="1763688" y="4005064"/>
            <a:ext cx="7020272" cy="2480259"/>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9" name="Textfeld 8"/>
          <p:cNvSpPr txBox="1"/>
          <p:nvPr/>
        </p:nvSpPr>
        <p:spPr>
          <a:xfrm>
            <a:off x="361587" y="1196752"/>
            <a:ext cx="8458885" cy="3139321"/>
          </a:xfrm>
          <a:prstGeom prst="rect">
            <a:avLst/>
          </a:prstGeom>
          <a:noFill/>
        </p:spPr>
        <p:txBody>
          <a:bodyPr wrap="square" rtlCol="0">
            <a:spAutoFit/>
          </a:bodyPr>
          <a:lstStyle/>
          <a:p>
            <a:r>
              <a:rPr lang="de-DE" dirty="0" smtClean="0"/>
              <a:t>Je nach Konfiguration durch die Administratoren können folgende Benachrichtigungen per E-Mail versandt werden:</a:t>
            </a:r>
          </a:p>
          <a:p>
            <a:endParaRPr lang="de-DE" i="1" dirty="0" smtClean="0"/>
          </a:p>
          <a:p>
            <a:pPr lvl="0">
              <a:buBlip>
                <a:blip r:embed="rId5"/>
              </a:buBlip>
            </a:pPr>
            <a:r>
              <a:rPr lang="de-DE" dirty="0" smtClean="0">
                <a:solidFill>
                  <a:prstClr val="black"/>
                </a:solidFill>
              </a:rPr>
              <a:t>Wareneingang</a:t>
            </a:r>
          </a:p>
          <a:p>
            <a:pPr lvl="0">
              <a:buBlip>
                <a:blip r:embed="rId5"/>
              </a:buBlip>
            </a:pPr>
            <a:r>
              <a:rPr lang="de-DE" dirty="0" smtClean="0">
                <a:solidFill>
                  <a:prstClr val="black"/>
                </a:solidFill>
              </a:rPr>
              <a:t>Aufgegebene Bestellanforderung</a:t>
            </a:r>
          </a:p>
          <a:p>
            <a:pPr lvl="0">
              <a:buBlip>
                <a:blip r:embed="rId5"/>
              </a:buBlip>
            </a:pPr>
            <a:r>
              <a:rPr lang="de-DE" dirty="0" smtClean="0">
                <a:solidFill>
                  <a:prstClr val="black"/>
                </a:solidFill>
              </a:rPr>
              <a:t>Neuer, gesperrter, gelöschter Anwender</a:t>
            </a:r>
          </a:p>
          <a:p>
            <a:pPr lvl="0">
              <a:buBlip>
                <a:blip r:embed="rId5"/>
              </a:buBlip>
            </a:pPr>
            <a:r>
              <a:rPr lang="de-DE" dirty="0" smtClean="0">
                <a:solidFill>
                  <a:prstClr val="black"/>
                </a:solidFill>
              </a:rPr>
              <a:t>Alarmmenge für Räume</a:t>
            </a:r>
          </a:p>
          <a:p>
            <a:pPr lvl="0">
              <a:buBlip>
                <a:blip r:embed="rId5"/>
              </a:buBlip>
            </a:pPr>
            <a:r>
              <a:rPr lang="de-DE" dirty="0" smtClean="0">
                <a:solidFill>
                  <a:prstClr val="black"/>
                </a:solidFill>
              </a:rPr>
              <a:t>Bearbeitete Serviceaufträge</a:t>
            </a:r>
          </a:p>
          <a:p>
            <a:pPr lvl="0">
              <a:buBlip>
                <a:blip r:embed="rId5"/>
              </a:buBlip>
            </a:pPr>
            <a:endParaRPr lang="de-DE" dirty="0" smtClean="0">
              <a:solidFill>
                <a:prstClr val="black"/>
              </a:solidFill>
            </a:endParaRPr>
          </a:p>
          <a:p>
            <a:pPr lvl="0">
              <a:buBlip>
                <a:blip r:embed="rId5"/>
              </a:buBlip>
            </a:pPr>
            <a:endParaRPr lang="de-DE" i="1" dirty="0" smtClean="0"/>
          </a:p>
          <a:p>
            <a:endParaRPr lang="de-DE" i="1" dirty="0" smtClean="0"/>
          </a:p>
        </p:txBody>
      </p:sp>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a:t>
            </a:fld>
            <a:endParaRPr lang="de-DE"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228184" y="188640"/>
            <a:ext cx="2760243"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Rechnungsbuchung</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50</a:t>
            </a:fld>
            <a:endParaRPr lang="de-DE" dirty="0"/>
          </a:p>
        </p:txBody>
      </p:sp>
      <p:sp>
        <p:nvSpPr>
          <p:cNvPr id="11" name="Rechteck 10"/>
          <p:cNvSpPr/>
          <p:nvPr/>
        </p:nvSpPr>
        <p:spPr>
          <a:xfrm>
            <a:off x="395536" y="1052736"/>
            <a:ext cx="2778261"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Berücksichtigte Funktionen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395536" y="1268760"/>
            <a:ext cx="8291264" cy="523220"/>
          </a:xfrm>
          <a:prstGeom prst="rect">
            <a:avLst/>
          </a:prstGeom>
          <a:noFill/>
        </p:spPr>
        <p:txBody>
          <a:bodyPr wrap="square" rtlCol="0">
            <a:spAutoFit/>
          </a:bodyPr>
          <a:lstStyle/>
          <a:p>
            <a:pPr lvl="0">
              <a:buBlip>
                <a:blip r:embed="rId4"/>
              </a:buBlip>
            </a:pPr>
            <a:r>
              <a:rPr lang="de-DE" sz="1400" dirty="0" smtClean="0">
                <a:solidFill>
                  <a:prstClr val="black"/>
                </a:solidFill>
              </a:rPr>
              <a:t>Aufteilung der zusätzlichen Kosten und des Skontos auf den Ausgabepreis (Lagerartikel)</a:t>
            </a:r>
            <a:endParaRPr lang="de-DE" sz="1400" dirty="0" smtClean="0"/>
          </a:p>
          <a:p>
            <a:endParaRPr lang="de-DE" sz="1400" dirty="0" smtClean="0"/>
          </a:p>
        </p:txBody>
      </p:sp>
      <p:pic>
        <p:nvPicPr>
          <p:cNvPr id="3" name="Grafik 2"/>
          <p:cNvPicPr>
            <a:picLocks noChangeAspect="1"/>
          </p:cNvPicPr>
          <p:nvPr/>
        </p:nvPicPr>
        <p:blipFill rotWithShape="1">
          <a:blip r:embed="rId5"/>
          <a:srcRect l="30706" t="23400" r="19682" b="4501"/>
          <a:stretch/>
        </p:blipFill>
        <p:spPr>
          <a:xfrm>
            <a:off x="2915816" y="1988840"/>
            <a:ext cx="5129754" cy="419337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51308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Interne Warenwirtschaft</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extLst>
      <p:ext uri="{BB962C8B-B14F-4D97-AF65-F5344CB8AC3E}">
        <p14:creationId xmlns:p14="http://schemas.microsoft.com/office/powerpoint/2010/main" val="72836107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940152" y="188640"/>
            <a:ext cx="313060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Interne Warenausgabe</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52</a:t>
            </a:fld>
            <a:endParaRPr lang="de-DE" dirty="0"/>
          </a:p>
        </p:txBody>
      </p:sp>
      <p:sp>
        <p:nvSpPr>
          <p:cNvPr id="11" name="Rechteck 10"/>
          <p:cNvSpPr/>
          <p:nvPr/>
        </p:nvSpPr>
        <p:spPr>
          <a:xfrm>
            <a:off x="395536" y="1052736"/>
            <a:ext cx="4296817"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Echtzeitbestände und Preise für den Käufer</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Grafik 1"/>
          <p:cNvPicPr>
            <a:picLocks noChangeAspect="1"/>
          </p:cNvPicPr>
          <p:nvPr/>
        </p:nvPicPr>
        <p:blipFill rotWithShape="1">
          <a:blip r:embed="rId4"/>
          <a:srcRect l="30706" t="19201" r="20075" b="5901"/>
          <a:stretch/>
        </p:blipFill>
        <p:spPr>
          <a:xfrm>
            <a:off x="3832450" y="2132856"/>
            <a:ext cx="5060030" cy="4331386"/>
          </a:xfrm>
          <a:prstGeom prst="rect">
            <a:avLst/>
          </a:prstGeom>
          <a:solidFill>
            <a:schemeClr val="accent1"/>
          </a:solidFill>
          <a:ln>
            <a:solidFill>
              <a:schemeClr val="tx1"/>
            </a:solidFill>
          </a:ln>
          <a:effectLst>
            <a:outerShdw blurRad="50800" dist="38100" dir="2700000" algn="tl" rotWithShape="0">
              <a:prstClr val="black">
                <a:alpha val="40000"/>
              </a:prstClr>
            </a:outerShdw>
          </a:effectLst>
        </p:spPr>
      </p:pic>
      <p:sp>
        <p:nvSpPr>
          <p:cNvPr id="13" name="Textfeld 12"/>
          <p:cNvSpPr txBox="1"/>
          <p:nvPr/>
        </p:nvSpPr>
        <p:spPr>
          <a:xfrm>
            <a:off x="601216" y="1268760"/>
            <a:ext cx="8291264" cy="523220"/>
          </a:xfrm>
          <a:prstGeom prst="rect">
            <a:avLst/>
          </a:prstGeom>
          <a:noFill/>
        </p:spPr>
        <p:txBody>
          <a:bodyPr wrap="square" rtlCol="0">
            <a:spAutoFit/>
          </a:bodyPr>
          <a:lstStyle/>
          <a:p>
            <a:pPr lvl="0"/>
            <a:r>
              <a:rPr lang="de-DE" sz="1400" dirty="0" smtClean="0"/>
              <a:t>Der Ausgabepreis kann durch Eingabe oder durch Mischreiskalkulation festgelegt werden. Die Mischpreiskalkulation wurde von der DFG und den </a:t>
            </a:r>
            <a:r>
              <a:rPr lang="de-DE" sz="1400" dirty="0" err="1" smtClean="0"/>
              <a:t>SFB‘s</a:t>
            </a:r>
            <a:r>
              <a:rPr lang="de-DE" sz="1400" dirty="0" smtClean="0"/>
              <a:t> anerkannt.</a:t>
            </a:r>
          </a:p>
        </p:txBody>
      </p:sp>
      <p:sp>
        <p:nvSpPr>
          <p:cNvPr id="12" name="Rechteck 11"/>
          <p:cNvSpPr/>
          <p:nvPr/>
        </p:nvSpPr>
        <p:spPr>
          <a:xfrm>
            <a:off x="395536" y="1945819"/>
            <a:ext cx="2709331"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Spezielle Zugangskontrolle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extfeld 13"/>
          <p:cNvSpPr txBox="1"/>
          <p:nvPr/>
        </p:nvSpPr>
        <p:spPr>
          <a:xfrm>
            <a:off x="601216" y="2113692"/>
            <a:ext cx="3106688" cy="1169551"/>
          </a:xfrm>
          <a:prstGeom prst="rect">
            <a:avLst/>
          </a:prstGeom>
          <a:noFill/>
        </p:spPr>
        <p:txBody>
          <a:bodyPr wrap="square" rtlCol="0">
            <a:spAutoFit/>
          </a:bodyPr>
          <a:lstStyle/>
          <a:p>
            <a:pPr lvl="0"/>
            <a:r>
              <a:rPr lang="de-DE" sz="1400" dirty="0" smtClean="0"/>
              <a:t>Die Zugangskontrolle wird in der Berechtigungsgruppe festgesetzt. Für z.B. Praktika können Anforderungen durch Genehmigungsprozesse geleitet werden</a:t>
            </a:r>
          </a:p>
        </p:txBody>
      </p:sp>
      <p:sp>
        <p:nvSpPr>
          <p:cNvPr id="17" name="Rechteck 16"/>
          <p:cNvSpPr/>
          <p:nvPr/>
        </p:nvSpPr>
        <p:spPr>
          <a:xfrm>
            <a:off x="395536" y="3315712"/>
            <a:ext cx="1678665"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Meldebestände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feld 17"/>
          <p:cNvSpPr txBox="1"/>
          <p:nvPr/>
        </p:nvSpPr>
        <p:spPr>
          <a:xfrm>
            <a:off x="601216" y="3483585"/>
            <a:ext cx="3106688" cy="1169551"/>
          </a:xfrm>
          <a:prstGeom prst="rect">
            <a:avLst/>
          </a:prstGeom>
          <a:noFill/>
        </p:spPr>
        <p:txBody>
          <a:bodyPr wrap="square" rtlCol="0">
            <a:spAutoFit/>
          </a:bodyPr>
          <a:lstStyle/>
          <a:p>
            <a:pPr lvl="0"/>
            <a:r>
              <a:rPr lang="de-DE" sz="1400" dirty="0" smtClean="0"/>
              <a:t>Bei Unterschreitung des Meldebestandes kann eine Benachrichtigung erfolgen. Dadurch kann rechtzeitig die Ware nachbeschafft werden</a:t>
            </a:r>
          </a:p>
        </p:txBody>
      </p:sp>
    </p:spTree>
    <p:extLst>
      <p:ext uri="{BB962C8B-B14F-4D97-AF65-F5344CB8AC3E}">
        <p14:creationId xmlns:p14="http://schemas.microsoft.com/office/powerpoint/2010/main" val="123343225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588224" y="188640"/>
            <a:ext cx="236430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Ausgabeterminal</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53</a:t>
            </a:fld>
            <a:endParaRPr lang="de-DE" dirty="0"/>
          </a:p>
        </p:txBody>
      </p:sp>
      <p:sp>
        <p:nvSpPr>
          <p:cNvPr id="11" name="Rechteck 10"/>
          <p:cNvSpPr/>
          <p:nvPr/>
        </p:nvSpPr>
        <p:spPr>
          <a:xfrm>
            <a:off x="395536" y="1052736"/>
            <a:ext cx="4986622"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Optimiert </a:t>
            </a:r>
            <a:r>
              <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rPr>
              <a:t>für </a:t>
            </a: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Sensorbildschirme und Handscanner</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601216" y="1268760"/>
            <a:ext cx="8291264" cy="523220"/>
          </a:xfrm>
          <a:prstGeom prst="rect">
            <a:avLst/>
          </a:prstGeom>
          <a:noFill/>
        </p:spPr>
        <p:txBody>
          <a:bodyPr wrap="square" rtlCol="0">
            <a:spAutoFit/>
          </a:bodyPr>
          <a:lstStyle/>
          <a:p>
            <a:pPr lvl="0"/>
            <a:r>
              <a:rPr lang="de-DE" sz="1400" dirty="0" smtClean="0"/>
              <a:t>Die Anmeldung und Überprüfung der Zugangsberechtigung des Käufers erfolgt durch Erfassung der Identifikationskarte (Mitarbeiter- / Studentenausweis)</a:t>
            </a:r>
          </a:p>
        </p:txBody>
      </p:sp>
      <p:sp>
        <p:nvSpPr>
          <p:cNvPr id="12" name="Rechteck 11"/>
          <p:cNvSpPr/>
          <p:nvPr/>
        </p:nvSpPr>
        <p:spPr>
          <a:xfrm>
            <a:off x="395536" y="1945819"/>
            <a:ext cx="2831160"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Anbindung zur Abfüllanlage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extfeld 13"/>
          <p:cNvSpPr txBox="1"/>
          <p:nvPr/>
        </p:nvSpPr>
        <p:spPr>
          <a:xfrm>
            <a:off x="601216" y="2113692"/>
            <a:ext cx="5554960" cy="523220"/>
          </a:xfrm>
          <a:prstGeom prst="rect">
            <a:avLst/>
          </a:prstGeom>
          <a:noFill/>
        </p:spPr>
        <p:txBody>
          <a:bodyPr wrap="square" rtlCol="0">
            <a:spAutoFit/>
          </a:bodyPr>
          <a:lstStyle/>
          <a:p>
            <a:pPr lvl="0"/>
            <a:r>
              <a:rPr lang="de-DE" sz="1400" dirty="0" smtClean="0"/>
              <a:t>Eine Übernahme der Daten von Abfüllanlagen / Waagen zum Bestellauftrag ist möglich</a:t>
            </a:r>
          </a:p>
        </p:txBody>
      </p:sp>
      <p:pic>
        <p:nvPicPr>
          <p:cNvPr id="15" name="Grafik 14" descr="intware008.jpg"/>
          <p:cNvPicPr>
            <a:picLocks noChangeAspect="1"/>
          </p:cNvPicPr>
          <p:nvPr/>
        </p:nvPicPr>
        <p:blipFill>
          <a:blip r:embed="rId4" cstate="print"/>
          <a:stretch>
            <a:fillRect/>
          </a:stretch>
        </p:blipFill>
        <p:spPr>
          <a:xfrm>
            <a:off x="525388" y="2924944"/>
            <a:ext cx="8132298" cy="2656691"/>
          </a:xfrm>
          <a:prstGeom prst="rect">
            <a:avLst/>
          </a:prstGeom>
          <a:ln>
            <a:solidFill>
              <a:schemeClr val="tx1"/>
            </a:solidFill>
          </a:ln>
          <a:effectLst>
            <a:outerShdw blurRad="50800" dist="38100" dir="2700000" algn="tl" rotWithShape="0">
              <a:prstClr val="black">
                <a:alpha val="40000"/>
              </a:prstClr>
            </a:outerShdw>
          </a:effectLst>
        </p:spPr>
      </p:pic>
      <p:pic>
        <p:nvPicPr>
          <p:cNvPr id="16" name="Grafik 15" descr="warenausgabe007.jpg"/>
          <p:cNvPicPr>
            <a:picLocks noChangeAspect="1"/>
          </p:cNvPicPr>
          <p:nvPr/>
        </p:nvPicPr>
        <p:blipFill>
          <a:blip r:embed="rId5" cstate="print"/>
          <a:stretch>
            <a:fillRect/>
          </a:stretch>
        </p:blipFill>
        <p:spPr>
          <a:xfrm>
            <a:off x="6701835" y="1703524"/>
            <a:ext cx="2161531" cy="155982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048681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868144" y="188640"/>
            <a:ext cx="306077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Interne Abrechnungen</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54</a:t>
            </a:fld>
            <a:endParaRPr lang="de-DE" dirty="0"/>
          </a:p>
        </p:txBody>
      </p:sp>
      <p:sp>
        <p:nvSpPr>
          <p:cNvPr id="11" name="Rechteck 10"/>
          <p:cNvSpPr/>
          <p:nvPr/>
        </p:nvSpPr>
        <p:spPr>
          <a:xfrm>
            <a:off x="395536" y="1052736"/>
            <a:ext cx="2727863"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Verbindlichkeiten (Obligo) </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601216" y="1268760"/>
            <a:ext cx="8291264" cy="307777"/>
          </a:xfrm>
          <a:prstGeom prst="rect">
            <a:avLst/>
          </a:prstGeom>
          <a:noFill/>
        </p:spPr>
        <p:txBody>
          <a:bodyPr wrap="square" rtlCol="0">
            <a:spAutoFit/>
          </a:bodyPr>
          <a:lstStyle/>
          <a:p>
            <a:pPr lvl="0"/>
            <a:r>
              <a:rPr lang="de-DE" sz="1400" dirty="0" smtClean="0"/>
              <a:t>Die Abteilungen haben immer einen Überblick über Ihre Einkäufe</a:t>
            </a:r>
          </a:p>
        </p:txBody>
      </p:sp>
      <p:sp>
        <p:nvSpPr>
          <p:cNvPr id="12" name="Rechteck 11"/>
          <p:cNvSpPr/>
          <p:nvPr/>
        </p:nvSpPr>
        <p:spPr>
          <a:xfrm>
            <a:off x="395536" y="1945819"/>
            <a:ext cx="2356286" cy="278281"/>
          </a:xfrm>
          <a:prstGeom prst="rect">
            <a:avLst/>
          </a:prstGeom>
        </p:spPr>
        <p:txBody>
          <a:bodyPr wrap="none">
            <a:spAutoFit/>
          </a:bodyPr>
          <a:lstStyle/>
          <a:p>
            <a:pPr>
              <a:lnSpc>
                <a:spcPts val="1300"/>
              </a:lnSpc>
              <a:spcBef>
                <a:spcPts val="2400"/>
              </a:spcBef>
              <a:spcAft>
                <a:spcPts val="300"/>
              </a:spcAft>
            </a:pPr>
            <a:r>
              <a:rPr lang="de-DE" b="1" dirty="0" err="1"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Abrechnungerstellung</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extfeld 13"/>
          <p:cNvSpPr txBox="1"/>
          <p:nvPr/>
        </p:nvSpPr>
        <p:spPr>
          <a:xfrm>
            <a:off x="601216" y="2113692"/>
            <a:ext cx="2890664" cy="1169551"/>
          </a:xfrm>
          <a:prstGeom prst="rect">
            <a:avLst/>
          </a:prstGeom>
          <a:noFill/>
        </p:spPr>
        <p:txBody>
          <a:bodyPr wrap="square" rtlCol="0">
            <a:spAutoFit/>
          </a:bodyPr>
          <a:lstStyle/>
          <a:p>
            <a:pPr lvl="0"/>
            <a:r>
              <a:rPr lang="de-DE" sz="1400" dirty="0" smtClean="0"/>
              <a:t>Die Erstellung von Abrechnungen kann direkt automatisiert nach dem Warenerhalt oder auch auf Mausklick für einen bestimmten Zeitraum durchgeführt werden.</a:t>
            </a:r>
          </a:p>
        </p:txBody>
      </p:sp>
      <p:pic>
        <p:nvPicPr>
          <p:cNvPr id="2" name="Grafik 1"/>
          <p:cNvPicPr>
            <a:picLocks noChangeAspect="1"/>
          </p:cNvPicPr>
          <p:nvPr/>
        </p:nvPicPr>
        <p:blipFill rotWithShape="1">
          <a:blip r:embed="rId4"/>
          <a:srcRect l="31100" t="19201" r="19288" b="5200"/>
          <a:stretch/>
        </p:blipFill>
        <p:spPr>
          <a:xfrm>
            <a:off x="3852718" y="1606650"/>
            <a:ext cx="5124569" cy="4392488"/>
          </a:xfrm>
          <a:prstGeom prst="rect">
            <a:avLst/>
          </a:prstGeom>
          <a:ln>
            <a:solidFill>
              <a:schemeClr val="tx1"/>
            </a:solidFill>
          </a:ln>
          <a:effectLst>
            <a:outerShdw blurRad="50800" dist="38100" dir="2700000" algn="tl" rotWithShape="0">
              <a:prstClr val="black">
                <a:alpha val="40000"/>
              </a:prstClr>
            </a:outerShdw>
          </a:effectLst>
        </p:spPr>
      </p:pic>
      <p:pic>
        <p:nvPicPr>
          <p:cNvPr id="17" name="Grafik 16" descr="intware013.jpg"/>
          <p:cNvPicPr/>
          <p:nvPr/>
        </p:nvPicPr>
        <p:blipFill>
          <a:blip r:embed="rId5" cstate="print"/>
          <a:stretch>
            <a:fillRect/>
          </a:stretch>
        </p:blipFill>
        <p:spPr>
          <a:xfrm>
            <a:off x="1089675" y="4120173"/>
            <a:ext cx="2402205" cy="187896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796614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Datensicherheit</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505274" y="188640"/>
            <a:ext cx="3603230"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Verschlüsselte Verbindung</a:t>
            </a:r>
            <a:endParaRPr lang="de-DE" sz="2400" b="1" dirty="0">
              <a:effectLst>
                <a:reflection blurRad="6350" stA="55000" endA="300" endPos="45500" dir="5400000" sy="-100000" algn="bl" rotWithShape="0"/>
              </a:effectLst>
            </a:endParaRPr>
          </a:p>
        </p:txBody>
      </p:sp>
      <p:sp>
        <p:nvSpPr>
          <p:cNvPr id="11" name="Textfeld 10"/>
          <p:cNvSpPr txBox="1"/>
          <p:nvPr/>
        </p:nvSpPr>
        <p:spPr>
          <a:xfrm>
            <a:off x="395536" y="1196752"/>
            <a:ext cx="8424936" cy="1754326"/>
          </a:xfrm>
          <a:prstGeom prst="rect">
            <a:avLst/>
          </a:prstGeom>
          <a:noFill/>
        </p:spPr>
        <p:txBody>
          <a:bodyPr wrap="square" rtlCol="0">
            <a:spAutoFit/>
          </a:bodyPr>
          <a:lstStyle/>
          <a:p>
            <a:pPr lvl="0"/>
            <a:r>
              <a:rPr lang="de-DE" dirty="0" smtClean="0">
                <a:solidFill>
                  <a:prstClr val="black"/>
                </a:solidFill>
              </a:rPr>
              <a:t>Da GoeChem eine browserbasierte Anwendung ist, erfolgt die Datenübertragung über das Internetprotokoll </a:t>
            </a:r>
            <a:r>
              <a:rPr lang="de-DE" b="1" dirty="0" smtClean="0">
                <a:solidFill>
                  <a:prstClr val="black"/>
                </a:solidFill>
              </a:rPr>
              <a:t>http(</a:t>
            </a:r>
            <a:r>
              <a:rPr lang="de-DE" b="1" dirty="0" smtClean="0">
                <a:solidFill>
                  <a:srgbClr val="FF0000"/>
                </a:solidFill>
              </a:rPr>
              <a:t>s</a:t>
            </a:r>
            <a:r>
              <a:rPr lang="de-DE" b="1" dirty="0" smtClean="0">
                <a:solidFill>
                  <a:prstClr val="black"/>
                </a:solidFill>
              </a:rPr>
              <a:t>)</a:t>
            </a:r>
            <a:r>
              <a:rPr lang="de-DE" dirty="0" smtClean="0">
                <a:solidFill>
                  <a:prstClr val="black"/>
                </a:solidFill>
              </a:rPr>
              <a:t>. Der </a:t>
            </a:r>
            <a:r>
              <a:rPr lang="de-DE" b="1" dirty="0" smtClean="0">
                <a:solidFill>
                  <a:prstClr val="black"/>
                </a:solidFill>
              </a:rPr>
              <a:t>Verschlüsselungsgrad</a:t>
            </a:r>
            <a:r>
              <a:rPr lang="de-DE" dirty="0" smtClean="0">
                <a:solidFill>
                  <a:prstClr val="black"/>
                </a:solidFill>
              </a:rPr>
              <a:t> der Daten wird bei der Erstellung des SSL-Zertifikates auf dem Webserver vorgenommen. Damit Anwender der Fingerabdruck nicht überprüft müssen, wird eine Validierung des Zertifikates bei einer Zertifizierungsstelle empfohlen.</a:t>
            </a:r>
          </a:p>
          <a:p>
            <a:endParaRPr lang="de-DE" i="1" dirty="0" smtClean="0"/>
          </a:p>
        </p:txBody>
      </p:sp>
      <p:pic>
        <p:nvPicPr>
          <p:cNvPr id="12" name="Grafik 11" descr="ssl01.jpg"/>
          <p:cNvPicPr>
            <a:picLocks noChangeAspect="1"/>
          </p:cNvPicPr>
          <p:nvPr/>
        </p:nvPicPr>
        <p:blipFill>
          <a:blip r:embed="rId4" cstate="print"/>
          <a:stretch>
            <a:fillRect/>
          </a:stretch>
        </p:blipFill>
        <p:spPr>
          <a:xfrm>
            <a:off x="2411760" y="2852936"/>
            <a:ext cx="4090144" cy="3662538"/>
          </a:xfrm>
          <a:prstGeom prst="rect">
            <a:avLst/>
          </a:prstGeom>
          <a:ln>
            <a:solidFill>
              <a:schemeClr val="tx1"/>
            </a:solidFill>
          </a:ln>
          <a:effectLst>
            <a:outerShdw blurRad="50800" dist="38100" dir="2700000" algn="tl" rotWithShape="0">
              <a:prstClr val="black">
                <a:alpha val="40000"/>
              </a:prstClr>
            </a:outerShdw>
          </a:effectLst>
        </p:spPr>
      </p:pic>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56</a:t>
            </a:fld>
            <a:endParaRPr lang="de-DE"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076056" y="188640"/>
            <a:ext cx="402982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Menüpunkte, Berechtigungen</a:t>
            </a:r>
            <a:endParaRPr lang="de-DE" sz="2400" b="1" dirty="0">
              <a:effectLst>
                <a:reflection blurRad="6350" stA="55000" endA="300" endPos="45500" dir="5400000" sy="-100000" algn="bl" rotWithShape="0"/>
              </a:effectLst>
            </a:endParaRPr>
          </a:p>
        </p:txBody>
      </p:sp>
      <p:pic>
        <p:nvPicPr>
          <p:cNvPr id="10" name="Grafik 9" descr="noaccess2a.jpg"/>
          <p:cNvPicPr>
            <a:picLocks noChangeAspect="1"/>
          </p:cNvPicPr>
          <p:nvPr/>
        </p:nvPicPr>
        <p:blipFill>
          <a:blip r:embed="rId4" cstate="print"/>
          <a:stretch>
            <a:fillRect/>
          </a:stretch>
        </p:blipFill>
        <p:spPr>
          <a:xfrm>
            <a:off x="1835696" y="3356992"/>
            <a:ext cx="5364088" cy="2392769"/>
          </a:xfrm>
          <a:prstGeom prst="rect">
            <a:avLst/>
          </a:prstGeom>
          <a:ln>
            <a:solidFill>
              <a:schemeClr val="tx1"/>
            </a:solidFill>
          </a:ln>
          <a:effectLst>
            <a:outerShdw blurRad="50800" dist="38100" dir="2700000" algn="tl" rotWithShape="0">
              <a:prstClr val="black">
                <a:alpha val="40000"/>
              </a:prstClr>
            </a:outerShdw>
          </a:effectLst>
        </p:spPr>
      </p:pic>
      <p:sp>
        <p:nvSpPr>
          <p:cNvPr id="11" name="Textfeld 10"/>
          <p:cNvSpPr txBox="1"/>
          <p:nvPr/>
        </p:nvSpPr>
        <p:spPr>
          <a:xfrm>
            <a:off x="395536" y="1196752"/>
            <a:ext cx="8424936" cy="2031325"/>
          </a:xfrm>
          <a:prstGeom prst="rect">
            <a:avLst/>
          </a:prstGeom>
          <a:noFill/>
        </p:spPr>
        <p:txBody>
          <a:bodyPr wrap="square" rtlCol="0">
            <a:spAutoFit/>
          </a:bodyPr>
          <a:lstStyle/>
          <a:p>
            <a:pPr lvl="0">
              <a:buBlip>
                <a:blip r:embed="rId5"/>
              </a:buBlip>
            </a:pPr>
            <a:r>
              <a:rPr lang="de-DE" dirty="0" smtClean="0">
                <a:solidFill>
                  <a:prstClr val="black"/>
                </a:solidFill>
              </a:rPr>
              <a:t>Eine Manipulation der URL, um unberechtigten Zugang zu Seiten zu erlangen, führt</a:t>
            </a:r>
            <a:br>
              <a:rPr lang="de-DE" dirty="0" smtClean="0">
                <a:solidFill>
                  <a:prstClr val="black"/>
                </a:solidFill>
              </a:rPr>
            </a:br>
            <a:r>
              <a:rPr lang="de-DE" dirty="0" smtClean="0">
                <a:solidFill>
                  <a:prstClr val="black"/>
                </a:solidFill>
              </a:rPr>
              <a:t>zur Fehlermeldung.</a:t>
            </a:r>
          </a:p>
          <a:p>
            <a:pPr lvl="0">
              <a:buBlip>
                <a:blip r:embed="rId5"/>
              </a:buBlip>
            </a:pPr>
            <a:r>
              <a:rPr lang="de-DE" dirty="0" smtClean="0">
                <a:solidFill>
                  <a:prstClr val="black"/>
                </a:solidFill>
              </a:rPr>
              <a:t>Wenn möglich wurde auf ein Datentransfer außerhalb des Servers verzichtet. Es wird dann nur die Modul-ID (</a:t>
            </a:r>
            <a:r>
              <a:rPr lang="de-DE" dirty="0" err="1" smtClean="0">
                <a:solidFill>
                  <a:prstClr val="black"/>
                </a:solidFill>
              </a:rPr>
              <a:t>mid</a:t>
            </a:r>
            <a:r>
              <a:rPr lang="de-DE" dirty="0" smtClean="0">
                <a:solidFill>
                  <a:prstClr val="black"/>
                </a:solidFill>
              </a:rPr>
              <a:t>) übertragen.</a:t>
            </a:r>
          </a:p>
          <a:p>
            <a:pPr lvl="0">
              <a:buBlip>
                <a:blip r:embed="rId5"/>
              </a:buBlip>
            </a:pPr>
            <a:r>
              <a:rPr lang="de-DE" dirty="0" smtClean="0">
                <a:solidFill>
                  <a:prstClr val="black"/>
                </a:solidFill>
              </a:rPr>
              <a:t>Durch die Einstellung der Berechtigungsstufe wird das Berechtigungsfeld der Dateneinsicht begrenzt. </a:t>
            </a:r>
          </a:p>
          <a:p>
            <a:endParaRPr lang="de-DE" i="1" dirty="0" smtClean="0"/>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57</a:t>
            </a:fld>
            <a:endParaRPr lang="de-DE"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876256" y="188640"/>
            <a:ext cx="223939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Datensicherheit</a:t>
            </a:r>
            <a:endParaRPr lang="de-DE" sz="2400" b="1" dirty="0">
              <a:effectLst>
                <a:reflection blurRad="6350" stA="55000" endA="300" endPos="45500" dir="5400000" sy="-100000" algn="bl" rotWithShape="0"/>
              </a:effectLst>
            </a:endParaRPr>
          </a:p>
        </p:txBody>
      </p:sp>
      <p:sp>
        <p:nvSpPr>
          <p:cNvPr id="11" name="Textfeld 10"/>
          <p:cNvSpPr txBox="1"/>
          <p:nvPr/>
        </p:nvSpPr>
        <p:spPr>
          <a:xfrm>
            <a:off x="395536" y="1196752"/>
            <a:ext cx="8424936" cy="1477328"/>
          </a:xfrm>
          <a:prstGeom prst="rect">
            <a:avLst/>
          </a:prstGeom>
          <a:noFill/>
        </p:spPr>
        <p:txBody>
          <a:bodyPr wrap="square" rtlCol="0">
            <a:spAutoFit/>
          </a:bodyPr>
          <a:lstStyle/>
          <a:p>
            <a:pPr lvl="0">
              <a:buBlip>
                <a:blip r:embed="rId4"/>
              </a:buBlip>
            </a:pPr>
            <a:r>
              <a:rPr lang="de-DE" dirty="0" smtClean="0">
                <a:solidFill>
                  <a:prstClr val="black"/>
                </a:solidFill>
              </a:rPr>
              <a:t>Sensible Daten werden in der Datenbank einseitig verschlüsselt abgespeichert.</a:t>
            </a:r>
          </a:p>
          <a:p>
            <a:pPr lvl="0">
              <a:buBlip>
                <a:blip r:embed="rId4"/>
              </a:buBlip>
            </a:pPr>
            <a:r>
              <a:rPr lang="de-DE" dirty="0" smtClean="0">
                <a:solidFill>
                  <a:prstClr val="black"/>
                </a:solidFill>
              </a:rPr>
              <a:t>Die Verschlüsselung der Datenbank hängt von den Einstellungen des Datenbankserver ab (meist keine Verschlüsselung. Nur geschützt durch die Benutzersteuerung).</a:t>
            </a:r>
          </a:p>
          <a:p>
            <a:endParaRPr lang="de-DE" i="1" dirty="0" smtClean="0"/>
          </a:p>
        </p:txBody>
      </p:sp>
      <p:pic>
        <p:nvPicPr>
          <p:cNvPr id="9" name="Grafik 8" descr="tresor.jpg"/>
          <p:cNvPicPr>
            <a:picLocks noChangeAspect="1"/>
          </p:cNvPicPr>
          <p:nvPr/>
        </p:nvPicPr>
        <p:blipFill>
          <a:blip r:embed="rId5" cstate="print"/>
          <a:stretch>
            <a:fillRect/>
          </a:stretch>
        </p:blipFill>
        <p:spPr>
          <a:xfrm>
            <a:off x="3059832" y="2996952"/>
            <a:ext cx="2276475" cy="2009775"/>
          </a:xfrm>
          <a:prstGeom prst="rect">
            <a:avLst/>
          </a:prstGeom>
          <a:ln>
            <a:solidFill>
              <a:schemeClr val="tx1"/>
            </a:solidFill>
          </a:ln>
          <a:effectLst>
            <a:outerShdw blurRad="50800" dist="38100" dir="2700000" algn="tl" rotWithShape="0">
              <a:prstClr val="black">
                <a:alpha val="40000"/>
              </a:prstClr>
            </a:outerShdw>
          </a:effectLst>
        </p:spPr>
      </p:pic>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58</a:t>
            </a:fld>
            <a:endParaRPr lang="de-DE"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299996" y="188640"/>
            <a:ext cx="18085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Danksagung</a:t>
            </a:r>
            <a:endParaRPr lang="de-DE" sz="2400" b="1" dirty="0">
              <a:effectLst>
                <a:reflection blurRad="6350" stA="55000" endA="300" endPos="45500" dir="5400000" sy="-100000" algn="bl" rotWithShape="0"/>
              </a:effectLst>
            </a:endParaRPr>
          </a:p>
        </p:txBody>
      </p:sp>
      <p:sp>
        <p:nvSpPr>
          <p:cNvPr id="8" name="Textfeld 7"/>
          <p:cNvSpPr txBox="1"/>
          <p:nvPr/>
        </p:nvSpPr>
        <p:spPr>
          <a:xfrm>
            <a:off x="395536" y="1984772"/>
            <a:ext cx="8424936" cy="1477328"/>
          </a:xfrm>
          <a:prstGeom prst="rect">
            <a:avLst/>
          </a:prstGeom>
          <a:noFill/>
        </p:spPr>
        <p:txBody>
          <a:bodyPr wrap="square" rtlCol="0">
            <a:spAutoFit/>
          </a:bodyPr>
          <a:lstStyle/>
          <a:p>
            <a:pPr lvl="0">
              <a:buBlip>
                <a:blip r:embed="rId4"/>
              </a:buBlip>
            </a:pPr>
            <a:r>
              <a:rPr lang="de-DE" i="1" dirty="0" smtClean="0"/>
              <a:t>Den Mitarbeiterinnen, Mitarbeitern und Kollegen des </a:t>
            </a:r>
            <a:r>
              <a:rPr lang="de-DE" b="1" i="1" dirty="0" smtClean="0"/>
              <a:t>Instituts für Organische und Biomolekulare Chemie der Georg-August Universität Göttingen</a:t>
            </a:r>
            <a:r>
              <a:rPr lang="de-DE" i="1" dirty="0" smtClean="0"/>
              <a:t>, ohne deren Mithilfe eine Optimierung von GoeChem nicht möglich gewesen wäre.</a:t>
            </a:r>
          </a:p>
          <a:p>
            <a:pPr lvl="0">
              <a:buBlip>
                <a:blip r:embed="rId4"/>
              </a:buBlip>
            </a:pPr>
            <a:r>
              <a:rPr lang="de-DE" i="1" dirty="0" smtClean="0"/>
              <a:t>Meiner Frau Kathrin, die mir Kraft, Mut und Zeit zur Vollendung und Weiterentwicklung von GoeChem gab.</a:t>
            </a:r>
            <a:endParaRPr lang="de-DE" dirty="0" smtClean="0"/>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59</a:t>
            </a:fld>
            <a:endParaRPr lang="de-DE" dirty="0"/>
          </a:p>
        </p:txBody>
      </p:sp>
      <p:pic>
        <p:nvPicPr>
          <p:cNvPr id="10" name="Grafik 9" descr="Chemie_goe.jpg"/>
          <p:cNvPicPr>
            <a:picLocks noChangeAspect="1"/>
          </p:cNvPicPr>
          <p:nvPr/>
        </p:nvPicPr>
        <p:blipFill>
          <a:blip r:embed="rId5" cstate="print"/>
          <a:stretch>
            <a:fillRect/>
          </a:stretch>
        </p:blipFill>
        <p:spPr>
          <a:xfrm>
            <a:off x="315756" y="3717032"/>
            <a:ext cx="8504716" cy="1872208"/>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5674909" y="188640"/>
            <a:ext cx="346909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Erstellung von Statistiken</a:t>
            </a:r>
            <a:endParaRPr lang="de-DE" sz="2400" b="1" dirty="0">
              <a:effectLst>
                <a:reflection blurRad="6350" stA="55000" endA="300" endPos="45500" dir="5400000" sy="-100000" algn="bl" rotWithShape="0"/>
              </a:effectLst>
            </a:endParaRPr>
          </a:p>
        </p:txBody>
      </p:sp>
      <p:pic>
        <p:nvPicPr>
          <p:cNvPr id="11" name="Grafik 10"/>
          <p:cNvPicPr/>
          <p:nvPr/>
        </p:nvPicPr>
        <p:blipFill>
          <a:blip r:embed="rId4" cstate="print"/>
          <a:srcRect/>
          <a:stretch>
            <a:fillRect/>
          </a:stretch>
        </p:blipFill>
        <p:spPr bwMode="auto">
          <a:xfrm>
            <a:off x="251520" y="2564904"/>
            <a:ext cx="5760720" cy="2962742"/>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2" name="Grafik 11"/>
          <p:cNvPicPr/>
          <p:nvPr/>
        </p:nvPicPr>
        <p:blipFill>
          <a:blip r:embed="rId5" cstate="print"/>
          <a:srcRect/>
          <a:stretch>
            <a:fillRect/>
          </a:stretch>
        </p:blipFill>
        <p:spPr bwMode="auto">
          <a:xfrm>
            <a:off x="3491880" y="1883291"/>
            <a:ext cx="5451475" cy="969645"/>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0" name="Textfeld 9"/>
          <p:cNvSpPr txBox="1"/>
          <p:nvPr/>
        </p:nvSpPr>
        <p:spPr>
          <a:xfrm>
            <a:off x="395537" y="1124744"/>
            <a:ext cx="8424936" cy="646331"/>
          </a:xfrm>
          <a:prstGeom prst="rect">
            <a:avLst/>
          </a:prstGeom>
          <a:noFill/>
        </p:spPr>
        <p:txBody>
          <a:bodyPr wrap="square" rtlCol="0">
            <a:spAutoFit/>
          </a:bodyPr>
          <a:lstStyle/>
          <a:p>
            <a:r>
              <a:rPr lang="de-DE" dirty="0" smtClean="0"/>
              <a:t>Grafische Statistikausgabe vom Materialverbrauch, </a:t>
            </a:r>
            <a:r>
              <a:rPr lang="de-DE" dirty="0" err="1" smtClean="0"/>
              <a:t>Messzeitbelegungen</a:t>
            </a:r>
            <a:r>
              <a:rPr lang="de-DE" dirty="0" smtClean="0"/>
              <a:t> oder Serviceaufträgen für eine effizientere Erstellung von internen Abrechnungen. </a:t>
            </a:r>
          </a:p>
        </p:txBody>
      </p:sp>
      <p:sp>
        <p:nvSpPr>
          <p:cNvPr id="14"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a:t>
            </a:fld>
            <a:endParaRPr lang="de-DE" dirty="0"/>
          </a:p>
        </p:txBody>
      </p:sp>
      <p:pic>
        <p:nvPicPr>
          <p:cNvPr id="15" name="Grafik 14" descr="Statistik1.jpg"/>
          <p:cNvPicPr>
            <a:picLocks noChangeAspect="1"/>
          </p:cNvPicPr>
          <p:nvPr/>
        </p:nvPicPr>
        <p:blipFill>
          <a:blip r:embed="rId6" cstate="print"/>
          <a:stretch>
            <a:fillRect/>
          </a:stretch>
        </p:blipFill>
        <p:spPr>
          <a:xfrm>
            <a:off x="4139952" y="2996952"/>
            <a:ext cx="3485154" cy="3645024"/>
          </a:xfrm>
          <a:prstGeom prst="rect">
            <a:avLst/>
          </a:prstGeom>
          <a:ln>
            <a:solidFill>
              <a:schemeClr val="tx1"/>
            </a:solidFill>
          </a:ln>
          <a:effectLst>
            <a:glow rad="139700">
              <a:schemeClr val="accent6">
                <a:satMod val="175000"/>
                <a:alpha val="40000"/>
              </a:schemeClr>
            </a:glow>
            <a:outerShdw blurRad="50800" dist="38100" dir="2700000" algn="tl" rotWithShape="0">
              <a:prstClr val="black">
                <a:alpha val="40000"/>
              </a:prstClr>
            </a:outerShdw>
          </a:effectLst>
        </p:spPr>
      </p:pic>
      <p:cxnSp>
        <p:nvCxnSpPr>
          <p:cNvPr id="17" name="Gerade Verbindung 16"/>
          <p:cNvCxnSpPr/>
          <p:nvPr/>
        </p:nvCxnSpPr>
        <p:spPr>
          <a:xfrm>
            <a:off x="4355976" y="2276872"/>
            <a:ext cx="1080120"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Bestellauftrag1.jpg"/>
          <p:cNvPicPr>
            <a:picLocks noChangeAspect="1"/>
          </p:cNvPicPr>
          <p:nvPr/>
        </p:nvPicPr>
        <p:blipFill>
          <a:blip r:embed="rId3" cstate="print"/>
          <a:stretch>
            <a:fillRect/>
          </a:stretch>
        </p:blipFill>
        <p:spPr>
          <a:xfrm>
            <a:off x="395536" y="3324334"/>
            <a:ext cx="5976665" cy="3107597"/>
          </a:xfrm>
          <a:prstGeom prst="rect">
            <a:avLst/>
          </a:prstGeom>
          <a:ln>
            <a:solidFill>
              <a:schemeClr val="tx1"/>
            </a:solidFill>
          </a:ln>
          <a:effectLst>
            <a:outerShdw blurRad="50800" dist="38100" dir="2700000" algn="tl" rotWithShape="0">
              <a:prstClr val="black">
                <a:alpha val="40000"/>
              </a:prstClr>
            </a:outerShdw>
          </a:effectLst>
        </p:spPr>
      </p:pic>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4"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834761" y="188640"/>
            <a:ext cx="3309239"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Erstellung von Barcodes</a:t>
            </a:r>
            <a:endParaRPr lang="de-DE" sz="2400" b="1" dirty="0">
              <a:effectLst>
                <a:reflection blurRad="6350" stA="55000" endA="300" endPos="45500" dir="5400000" sy="-100000" algn="bl" rotWithShape="0"/>
              </a:effectLst>
            </a:endParaRPr>
          </a:p>
        </p:txBody>
      </p:sp>
      <p:pic>
        <p:nvPicPr>
          <p:cNvPr id="10" name="Picture 3"/>
          <p:cNvPicPr>
            <a:picLocks noChangeAspect="1" noChangeArrowheads="1"/>
          </p:cNvPicPr>
          <p:nvPr/>
        </p:nvPicPr>
        <p:blipFill>
          <a:blip r:embed="rId5" cstate="print"/>
          <a:srcRect/>
          <a:stretch>
            <a:fillRect/>
          </a:stretch>
        </p:blipFill>
        <p:spPr bwMode="auto">
          <a:xfrm>
            <a:off x="6228184" y="1556792"/>
            <a:ext cx="2664296" cy="690219"/>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1" name="Textfeld 10"/>
          <p:cNvSpPr txBox="1"/>
          <p:nvPr/>
        </p:nvSpPr>
        <p:spPr>
          <a:xfrm>
            <a:off x="395536" y="1052736"/>
            <a:ext cx="8424936" cy="2031325"/>
          </a:xfrm>
          <a:prstGeom prst="rect">
            <a:avLst/>
          </a:prstGeom>
          <a:noFill/>
        </p:spPr>
        <p:txBody>
          <a:bodyPr wrap="square" rtlCol="0">
            <a:spAutoFit/>
          </a:bodyPr>
          <a:lstStyle/>
          <a:p>
            <a:r>
              <a:rPr lang="de-DE" dirty="0" smtClean="0"/>
              <a:t>Egal, ob lineare oder 2D-Barcodes. In GoeChem können diese erstellt und für folgende Zwecke genutzt werden:</a:t>
            </a:r>
          </a:p>
          <a:p>
            <a:endParaRPr lang="de-DE" i="1" dirty="0" smtClean="0"/>
          </a:p>
          <a:p>
            <a:pPr lvl="0">
              <a:buBlip>
                <a:blip r:embed="rId6"/>
              </a:buBlip>
            </a:pPr>
            <a:r>
              <a:rPr lang="de-DE" dirty="0" smtClean="0">
                <a:solidFill>
                  <a:prstClr val="black"/>
                </a:solidFill>
              </a:rPr>
              <a:t> Inventuren</a:t>
            </a:r>
          </a:p>
          <a:p>
            <a:pPr lvl="0">
              <a:buBlip>
                <a:blip r:embed="rId6"/>
              </a:buBlip>
            </a:pPr>
            <a:r>
              <a:rPr lang="de-DE" dirty="0" smtClean="0">
                <a:solidFill>
                  <a:prstClr val="black"/>
                </a:solidFill>
              </a:rPr>
              <a:t> Auftragsidentifizierung</a:t>
            </a:r>
          </a:p>
          <a:p>
            <a:pPr lvl="0">
              <a:buBlip>
                <a:blip r:embed="rId6"/>
              </a:buBlip>
            </a:pPr>
            <a:r>
              <a:rPr lang="de-DE" dirty="0" smtClean="0">
                <a:solidFill>
                  <a:prstClr val="black"/>
                </a:solidFill>
              </a:rPr>
              <a:t> Abfrage der Chemikalien- &amp; Sicherheitsinformationen</a:t>
            </a:r>
          </a:p>
          <a:p>
            <a:endParaRPr lang="de-DE" i="1" dirty="0" smtClean="0"/>
          </a:p>
        </p:txBody>
      </p: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7</a:t>
            </a:fld>
            <a:endParaRPr lang="de-DE" dirty="0"/>
          </a:p>
        </p:txBody>
      </p:sp>
      <p:pic>
        <p:nvPicPr>
          <p:cNvPr id="2" name="Grafik 1"/>
          <p:cNvPicPr>
            <a:picLocks noChangeAspect="1"/>
          </p:cNvPicPr>
          <p:nvPr/>
        </p:nvPicPr>
        <p:blipFill rotWithShape="1">
          <a:blip r:embed="rId7"/>
          <a:srcRect l="11419" t="14742" r="11407" b="33459"/>
          <a:stretch/>
        </p:blipFill>
        <p:spPr>
          <a:xfrm>
            <a:off x="4675900" y="2924944"/>
            <a:ext cx="4216580" cy="1591974"/>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4497856" y="188640"/>
            <a:ext cx="464614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Erstellung von Berichte, Formulare</a:t>
            </a:r>
            <a:endParaRPr lang="de-DE" sz="2400" b="1" dirty="0">
              <a:effectLst>
                <a:reflection blurRad="6350" stA="55000" endA="300" endPos="45500" dir="5400000" sy="-100000" algn="bl" rotWithShape="0"/>
              </a:effectLst>
            </a:endParaRPr>
          </a:p>
        </p:txBody>
      </p:sp>
      <p:sp>
        <p:nvSpPr>
          <p:cNvPr id="13" name="Textfeld 12"/>
          <p:cNvSpPr txBox="1"/>
          <p:nvPr/>
        </p:nvSpPr>
        <p:spPr>
          <a:xfrm>
            <a:off x="395537" y="1340768"/>
            <a:ext cx="8424936" cy="1754326"/>
          </a:xfrm>
          <a:prstGeom prst="rect">
            <a:avLst/>
          </a:prstGeom>
          <a:noFill/>
        </p:spPr>
        <p:txBody>
          <a:bodyPr wrap="square" rtlCol="0">
            <a:spAutoFit/>
          </a:bodyPr>
          <a:lstStyle/>
          <a:p>
            <a:pPr lvl="0">
              <a:buBlip>
                <a:blip r:embed="rId4"/>
              </a:buBlip>
            </a:pPr>
            <a:r>
              <a:rPr lang="de-DE" dirty="0" smtClean="0">
                <a:solidFill>
                  <a:prstClr val="black"/>
                </a:solidFill>
              </a:rPr>
              <a:t>Bestellaufträge für den Geschäftspartner</a:t>
            </a:r>
          </a:p>
          <a:p>
            <a:pPr lvl="0">
              <a:buBlip>
                <a:blip r:embed="rId4"/>
              </a:buBlip>
            </a:pPr>
            <a:r>
              <a:rPr lang="de-DE" dirty="0" err="1" smtClean="0">
                <a:solidFill>
                  <a:prstClr val="black"/>
                </a:solidFill>
              </a:rPr>
              <a:t>BtM</a:t>
            </a:r>
            <a:r>
              <a:rPr lang="de-DE" dirty="0" smtClean="0">
                <a:solidFill>
                  <a:prstClr val="black"/>
                </a:solidFill>
              </a:rPr>
              <a:t>-Bestand als Anlage für die Bundesopiumstelle</a:t>
            </a:r>
          </a:p>
          <a:p>
            <a:pPr lvl="0">
              <a:buBlip>
                <a:blip r:embed="rId4"/>
              </a:buBlip>
            </a:pPr>
            <a:r>
              <a:rPr lang="de-DE" dirty="0" smtClean="0">
                <a:solidFill>
                  <a:prstClr val="black"/>
                </a:solidFill>
              </a:rPr>
              <a:t>Betriebsanweisungen</a:t>
            </a:r>
          </a:p>
          <a:p>
            <a:pPr lvl="0">
              <a:buBlip>
                <a:blip r:embed="rId4"/>
              </a:buBlip>
            </a:pPr>
            <a:r>
              <a:rPr lang="de-DE" dirty="0" smtClean="0">
                <a:solidFill>
                  <a:prstClr val="black"/>
                </a:solidFill>
              </a:rPr>
              <a:t>Abfalldeklarationen</a:t>
            </a:r>
          </a:p>
          <a:p>
            <a:pPr lvl="0">
              <a:buBlip>
                <a:blip r:embed="rId4"/>
              </a:buBlip>
            </a:pPr>
            <a:r>
              <a:rPr lang="de-DE" dirty="0" smtClean="0">
                <a:solidFill>
                  <a:prstClr val="black"/>
                </a:solidFill>
              </a:rPr>
              <a:t>Auftragsformulare interner Serviceabteilungen</a:t>
            </a:r>
          </a:p>
          <a:p>
            <a:endParaRPr lang="de-DE" i="1" dirty="0" smtClean="0"/>
          </a:p>
        </p:txBody>
      </p:sp>
      <p:sp>
        <p:nvSpPr>
          <p:cNvPr id="14" name="Textfeld 13"/>
          <p:cNvSpPr txBox="1"/>
          <p:nvPr/>
        </p:nvSpPr>
        <p:spPr>
          <a:xfrm>
            <a:off x="395536" y="3284984"/>
            <a:ext cx="8424936" cy="1200329"/>
          </a:xfrm>
          <a:prstGeom prst="rect">
            <a:avLst/>
          </a:prstGeom>
          <a:noFill/>
        </p:spPr>
        <p:txBody>
          <a:bodyPr wrap="square" rtlCol="0">
            <a:spAutoFit/>
          </a:bodyPr>
          <a:lstStyle/>
          <a:p>
            <a:pPr lvl="0">
              <a:buBlip>
                <a:blip r:embed="rId4"/>
              </a:buBlip>
            </a:pPr>
            <a:r>
              <a:rPr lang="de-DE" dirty="0" smtClean="0">
                <a:solidFill>
                  <a:prstClr val="black"/>
                </a:solidFill>
              </a:rPr>
              <a:t>PDF-Dateien</a:t>
            </a:r>
          </a:p>
          <a:p>
            <a:pPr lvl="0">
              <a:buBlip>
                <a:blip r:embed="rId4"/>
              </a:buBlip>
            </a:pPr>
            <a:r>
              <a:rPr lang="de-DE" dirty="0" err="1" smtClean="0">
                <a:solidFill>
                  <a:prstClr val="black"/>
                </a:solidFill>
              </a:rPr>
              <a:t>cXML</a:t>
            </a:r>
            <a:r>
              <a:rPr lang="de-DE" dirty="0" smtClean="0">
                <a:solidFill>
                  <a:prstClr val="black"/>
                </a:solidFill>
              </a:rPr>
              <a:t>-Dateien</a:t>
            </a:r>
            <a:endParaRPr lang="de-DE" dirty="0" smtClean="0"/>
          </a:p>
          <a:p>
            <a:pPr lvl="0">
              <a:buBlip>
                <a:blip r:embed="rId4"/>
              </a:buBlip>
            </a:pPr>
            <a:r>
              <a:rPr lang="de-DE" dirty="0" smtClean="0">
                <a:solidFill>
                  <a:prstClr val="black"/>
                </a:solidFill>
              </a:rPr>
              <a:t>IDOC</a:t>
            </a:r>
          </a:p>
          <a:p>
            <a:pPr lvl="0">
              <a:buBlip>
                <a:blip r:embed="rId4"/>
              </a:buBlip>
            </a:pPr>
            <a:r>
              <a:rPr lang="de-DE" dirty="0" err="1" smtClean="0">
                <a:solidFill>
                  <a:prstClr val="black"/>
                </a:solidFill>
              </a:rPr>
              <a:t>BMEcat</a:t>
            </a:r>
            <a:endParaRPr lang="de-DE" dirty="0" smtClean="0">
              <a:solidFill>
                <a:prstClr val="black"/>
              </a:solidFill>
            </a:endParaRP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8</a:t>
            </a:fld>
            <a:endParaRPr lang="de-DE"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smtClean="0">
                <a:solidFill>
                  <a:schemeClr val="tx1"/>
                </a:solidFill>
              </a:rPr>
              <a:t>Rechtsgrundlagen</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i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ronus">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4668</Words>
  <Application>Microsoft Office PowerPoint</Application>
  <PresentationFormat>Bildschirmpräsentation (4:3)</PresentationFormat>
  <Paragraphs>501</Paragraphs>
  <Slides>59</Slides>
  <Notes>59</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59</vt:i4>
      </vt:variant>
    </vt:vector>
  </HeadingPairs>
  <TitlesOfParts>
    <vt:vector size="67" baseType="lpstr">
      <vt:lpstr>Arial</vt:lpstr>
      <vt:lpstr>Calibri</vt:lpstr>
      <vt:lpstr>Franklin Gothic Book</vt:lpstr>
      <vt:lpstr>Franklin Gothic Medium</vt:lpstr>
      <vt:lpstr>Symbol</vt:lpstr>
      <vt:lpstr>Times New Roman</vt:lpstr>
      <vt:lpstr>Wingdings</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dfrank</dc:creator>
  <cp:lastModifiedBy>dfrank</cp:lastModifiedBy>
  <cp:revision>241</cp:revision>
  <dcterms:created xsi:type="dcterms:W3CDTF">2012-02-13T18:59:41Z</dcterms:created>
  <dcterms:modified xsi:type="dcterms:W3CDTF">2016-03-20T18:22:49Z</dcterms:modified>
</cp:coreProperties>
</file>